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696" r:id="rId2"/>
  </p:sldMasterIdLst>
  <p:notesMasterIdLst>
    <p:notesMasterId r:id="rId64"/>
  </p:notesMasterIdLst>
  <p:handoutMasterIdLst>
    <p:handoutMasterId r:id="rId65"/>
  </p:handoutMasterIdLst>
  <p:sldIdLst>
    <p:sldId id="256" r:id="rId3"/>
    <p:sldId id="285" r:id="rId4"/>
    <p:sldId id="306" r:id="rId5"/>
    <p:sldId id="308" r:id="rId6"/>
    <p:sldId id="312" r:id="rId7"/>
    <p:sldId id="305" r:id="rId8"/>
    <p:sldId id="309" r:id="rId9"/>
    <p:sldId id="313" r:id="rId10"/>
    <p:sldId id="358" r:id="rId11"/>
    <p:sldId id="315" r:id="rId12"/>
    <p:sldId id="331" r:id="rId13"/>
    <p:sldId id="336" r:id="rId14"/>
    <p:sldId id="314" r:id="rId15"/>
    <p:sldId id="316" r:id="rId16"/>
    <p:sldId id="318" r:id="rId17"/>
    <p:sldId id="335" r:id="rId18"/>
    <p:sldId id="319" r:id="rId19"/>
    <p:sldId id="320" r:id="rId20"/>
    <p:sldId id="310" r:id="rId21"/>
    <p:sldId id="321" r:id="rId22"/>
    <p:sldId id="322" r:id="rId23"/>
    <p:sldId id="323" r:id="rId24"/>
    <p:sldId id="324" r:id="rId25"/>
    <p:sldId id="325" r:id="rId26"/>
    <p:sldId id="365" r:id="rId27"/>
    <p:sldId id="326" r:id="rId28"/>
    <p:sldId id="337" r:id="rId29"/>
    <p:sldId id="338" r:id="rId30"/>
    <p:sldId id="362" r:id="rId31"/>
    <p:sldId id="340" r:id="rId32"/>
    <p:sldId id="341" r:id="rId33"/>
    <p:sldId id="339" r:id="rId34"/>
    <p:sldId id="361" r:id="rId35"/>
    <p:sldId id="364" r:id="rId36"/>
    <p:sldId id="342" r:id="rId37"/>
    <p:sldId id="343" r:id="rId38"/>
    <p:sldId id="359" r:id="rId39"/>
    <p:sldId id="346" r:id="rId40"/>
    <p:sldId id="344" r:id="rId41"/>
    <p:sldId id="345" r:id="rId42"/>
    <p:sldId id="347" r:id="rId43"/>
    <p:sldId id="348" r:id="rId44"/>
    <p:sldId id="1010" r:id="rId45"/>
    <p:sldId id="1005" r:id="rId46"/>
    <p:sldId id="1006" r:id="rId47"/>
    <p:sldId id="1008" r:id="rId48"/>
    <p:sldId id="368" r:id="rId49"/>
    <p:sldId id="369" r:id="rId50"/>
    <p:sldId id="1009" r:id="rId51"/>
    <p:sldId id="349" r:id="rId52"/>
    <p:sldId id="1011" r:id="rId53"/>
    <p:sldId id="1012" r:id="rId54"/>
    <p:sldId id="350" r:id="rId55"/>
    <p:sldId id="351" r:id="rId56"/>
    <p:sldId id="352" r:id="rId57"/>
    <p:sldId id="353" r:id="rId58"/>
    <p:sldId id="354" r:id="rId59"/>
    <p:sldId id="355" r:id="rId60"/>
    <p:sldId id="356" r:id="rId61"/>
    <p:sldId id="357" r:id="rId62"/>
    <p:sldId id="366" r:id="rId6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2469" autoAdjust="0"/>
  </p:normalViewPr>
  <p:slideViewPr>
    <p:cSldViewPr>
      <p:cViewPr varScale="1">
        <p:scale>
          <a:sx n="88" d="100"/>
          <a:sy n="88" d="100"/>
        </p:scale>
        <p:origin x="93" y="63"/>
      </p:cViewPr>
      <p:guideLst>
        <p:guide orient="horz" pos="2160"/>
        <p:guide pos="3840"/>
      </p:guideLst>
    </p:cSldViewPr>
  </p:slideViewPr>
  <p:notesTextViewPr>
    <p:cViewPr>
      <p:scale>
        <a:sx n="3" d="2"/>
        <a:sy n="3" d="2"/>
      </p:scale>
      <p:origin x="0" y="0"/>
    </p:cViewPr>
  </p:notesTextViewPr>
  <p:sorterViewPr>
    <p:cViewPr>
      <p:scale>
        <a:sx n="75" d="100"/>
        <a:sy n="75" d="100"/>
      </p:scale>
      <p:origin x="0" y="-4422"/>
    </p:cViewPr>
  </p:sorterViewPr>
  <p:notesViewPr>
    <p:cSldViewPr>
      <p:cViewPr>
        <p:scale>
          <a:sx n="80" d="100"/>
          <a:sy n="80" d="100"/>
        </p:scale>
        <p:origin x="2220" y="-7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4" tIns="46582" rIns="93164" bIns="46582" rtlCol="0"/>
          <a:lstStyle>
            <a:lvl1pPr algn="l">
              <a:defRPr sz="1200"/>
            </a:lvl1pPr>
          </a:lstStyle>
          <a:p>
            <a:r>
              <a:rPr lang="en-US" dirty="0"/>
              <a:t>Exploring Investment Income</a:t>
            </a:r>
          </a:p>
        </p:txBody>
      </p:sp>
      <p:sp>
        <p:nvSpPr>
          <p:cNvPr id="3" name="Date Placeholder 2"/>
          <p:cNvSpPr>
            <a:spLocks noGrp="1"/>
          </p:cNvSpPr>
          <p:nvPr>
            <p:ph type="dt" sz="quarter" idx="1"/>
          </p:nvPr>
        </p:nvSpPr>
        <p:spPr>
          <a:xfrm>
            <a:off x="3970939" y="0"/>
            <a:ext cx="3037840" cy="464820"/>
          </a:xfrm>
          <a:prstGeom prst="rect">
            <a:avLst/>
          </a:prstGeom>
        </p:spPr>
        <p:txBody>
          <a:bodyPr vert="horz" lIns="93164" tIns="46582" rIns="93164" bIns="46582" rtlCol="0"/>
          <a:lstStyle>
            <a:lvl1pPr algn="r">
              <a:defRPr sz="1200"/>
            </a:lvl1pPr>
          </a:lstStyle>
          <a:p>
            <a:fld id="{E0445727-EA05-46D1-A290-7002528DF9FA}" type="datetime1">
              <a:rPr lang="en-US" smtClean="0"/>
              <a:t>12/15/2020</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4" tIns="46582" rIns="93164" bIns="46582" rtlCol="0" anchor="b"/>
          <a:lstStyle>
            <a:lvl1pPr algn="l">
              <a:defRPr sz="1200"/>
            </a:lvl1pPr>
          </a:lstStyle>
          <a:p>
            <a:r>
              <a:rPr lang="en-US" dirty="0"/>
              <a:t>October 2017 LC &amp; Instructor Training</a:t>
            </a: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4" tIns="46582" rIns="93164" bIns="46582" rtlCol="0" anchor="b"/>
          <a:lstStyle>
            <a:lvl1pPr algn="r">
              <a:defRPr sz="1200"/>
            </a:lvl1pPr>
          </a:lstStyle>
          <a:p>
            <a:fld id="{318D7EA1-F822-4910-8F35-1201CDBA0934}" type="slidenum">
              <a:rPr lang="en-US" smtClean="0"/>
              <a:t>‹#›</a:t>
            </a:fld>
            <a:endParaRPr lang="en-US" dirty="0"/>
          </a:p>
        </p:txBody>
      </p:sp>
    </p:spTree>
    <p:extLst>
      <p:ext uri="{BB962C8B-B14F-4D97-AF65-F5344CB8AC3E}">
        <p14:creationId xmlns:p14="http://schemas.microsoft.com/office/powerpoint/2010/main" val="220088926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4" tIns="46582" rIns="93164" bIns="46582" rtlCol="0"/>
          <a:lstStyle>
            <a:lvl1pPr algn="l">
              <a:defRPr sz="1200"/>
            </a:lvl1pPr>
          </a:lstStyle>
          <a:p>
            <a:r>
              <a:rPr lang="en-US" dirty="0"/>
              <a:t>Exploring Investment Income</a:t>
            </a:r>
          </a:p>
        </p:txBody>
      </p:sp>
      <p:sp>
        <p:nvSpPr>
          <p:cNvPr id="3" name="Date Placeholder 2"/>
          <p:cNvSpPr>
            <a:spLocks noGrp="1"/>
          </p:cNvSpPr>
          <p:nvPr>
            <p:ph type="dt" idx="1"/>
          </p:nvPr>
        </p:nvSpPr>
        <p:spPr>
          <a:xfrm>
            <a:off x="3970939" y="0"/>
            <a:ext cx="3037840" cy="464820"/>
          </a:xfrm>
          <a:prstGeom prst="rect">
            <a:avLst/>
          </a:prstGeom>
        </p:spPr>
        <p:txBody>
          <a:bodyPr vert="horz" lIns="93164" tIns="46582" rIns="93164" bIns="46582" rtlCol="0"/>
          <a:lstStyle>
            <a:lvl1pPr algn="r">
              <a:defRPr sz="1200"/>
            </a:lvl1pPr>
          </a:lstStyle>
          <a:p>
            <a:fld id="{9A84675A-92F7-4A1D-A854-FB003EB5074F}" type="datetime1">
              <a:rPr lang="en-US" smtClean="0"/>
              <a:t>12/15/2020</a:t>
            </a:fld>
            <a:endParaRPr lang="en-US" dirty="0"/>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4" tIns="46582" rIns="93164" bIns="46582" rtlCol="0" anchor="b"/>
          <a:lstStyle>
            <a:lvl1pPr algn="l">
              <a:defRPr sz="1200"/>
            </a:lvl1pPr>
          </a:lstStyle>
          <a:p>
            <a:r>
              <a:rPr lang="en-US" dirty="0"/>
              <a:t>October 2017 LC &amp; Instructor Training</a:t>
            </a: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4" tIns="46582" rIns="93164" bIns="46582" rtlCol="0" anchor="b"/>
          <a:lstStyle>
            <a:lvl1pPr algn="r">
              <a:defRPr sz="1200"/>
            </a:lvl1pPr>
          </a:lstStyle>
          <a:p>
            <a:fld id="{7CADD564-14E0-4D2A-9E6E-1F396BABCE2F}" type="slidenum">
              <a:rPr lang="en-US" smtClean="0"/>
              <a:t>‹#›</a:t>
            </a:fld>
            <a:endParaRPr lang="en-US" dirty="0"/>
          </a:p>
        </p:txBody>
      </p:sp>
    </p:spTree>
    <p:extLst>
      <p:ext uri="{BB962C8B-B14F-4D97-AF65-F5344CB8AC3E}">
        <p14:creationId xmlns:p14="http://schemas.microsoft.com/office/powerpoint/2010/main" val="16928493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Instructor Note</a:t>
            </a:r>
          </a:p>
          <a:p>
            <a:endParaRPr lang="en-US" dirty="0"/>
          </a:p>
          <a:p>
            <a:endParaRPr lang="en-US" dirty="0"/>
          </a:p>
          <a:p>
            <a:r>
              <a:rPr lang="en-US" dirty="0"/>
              <a:t>The</a:t>
            </a:r>
            <a:r>
              <a:rPr lang="en-US" baseline="0" dirty="0"/>
              <a:t> purpose of this presentation is to review the effects of investment income on the return by exploring how it is taxed differently from ordinary income. Volunteers will be able to practice entering information in TaxSlayer.  Discussion questions are included to help reinforce the tax law associated with investment income and the volunteers will be directed to review resources if applicable. There is also a scope discussion at the end of the presentation..</a:t>
            </a:r>
            <a:endParaRPr lang="en-US" dirty="0"/>
          </a:p>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1</a:t>
            </a:fld>
            <a:endParaRPr lang="en-US" dirty="0"/>
          </a:p>
        </p:txBody>
      </p:sp>
      <p:sp>
        <p:nvSpPr>
          <p:cNvPr id="5" name="Date Placeholder 4"/>
          <p:cNvSpPr>
            <a:spLocks noGrp="1"/>
          </p:cNvSpPr>
          <p:nvPr>
            <p:ph type="dt" idx="11"/>
          </p:nvPr>
        </p:nvSpPr>
        <p:spPr/>
        <p:txBody>
          <a:bodyPr/>
          <a:lstStyle/>
          <a:p>
            <a:fld id="{BA0848CD-D528-4C08-ABF8-A89D5EC904A9}"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Header Placeholder 6"/>
          <p:cNvSpPr>
            <a:spLocks noGrp="1"/>
          </p:cNvSpPr>
          <p:nvPr>
            <p:ph type="hdr" sz="quarter" idx="13"/>
          </p:nvPr>
        </p:nvSpPr>
        <p:spPr/>
        <p:txBody>
          <a:bodyPr/>
          <a:lstStyle/>
          <a:p>
            <a:r>
              <a:rPr lang="en-US" dirty="0"/>
              <a:t>Exploring Investment Income</a:t>
            </a:r>
          </a:p>
        </p:txBody>
      </p:sp>
    </p:spTree>
    <p:extLst>
      <p:ext uri="{BB962C8B-B14F-4D97-AF65-F5344CB8AC3E}">
        <p14:creationId xmlns:p14="http://schemas.microsoft.com/office/powerpoint/2010/main" val="392001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Instructor Notes:</a:t>
            </a:r>
          </a:p>
          <a:p>
            <a:endParaRPr lang="en-US" dirty="0"/>
          </a:p>
          <a:p>
            <a:r>
              <a:rPr lang="en-US" dirty="0"/>
              <a:t>Discuss that ordinary dividends are taxed at ordinary</a:t>
            </a:r>
            <a:r>
              <a:rPr lang="en-US" baseline="0" dirty="0"/>
              <a:t> income tax rates, while </a:t>
            </a:r>
            <a:r>
              <a:rPr lang="en-US" dirty="0"/>
              <a:t>qualified dividends are taxed at capital gains rates.  Capital gains rates</a:t>
            </a:r>
            <a:r>
              <a:rPr lang="en-US" baseline="0" dirty="0"/>
              <a:t> are much lower (can even be 0%) </a:t>
            </a: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C5A88283-05C3-4209-B580-C7DDC8997AA8}"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10</a:t>
            </a:fld>
            <a:endParaRPr lang="en-US" dirty="0"/>
          </a:p>
        </p:txBody>
      </p:sp>
    </p:spTree>
    <p:extLst>
      <p:ext uri="{BB962C8B-B14F-4D97-AF65-F5344CB8AC3E}">
        <p14:creationId xmlns:p14="http://schemas.microsoft.com/office/powerpoint/2010/main" val="133851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r>
              <a:rPr lang="en-US" dirty="0"/>
              <a:t>Direct volunteers to enter the 1099-INT</a:t>
            </a:r>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00CFC65B-F7FD-4772-A3CE-3FA81C6ECCD5}"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11</a:t>
            </a:fld>
            <a:endParaRPr lang="en-US" dirty="0"/>
          </a:p>
        </p:txBody>
      </p:sp>
    </p:spTree>
    <p:extLst>
      <p:ext uri="{BB962C8B-B14F-4D97-AF65-F5344CB8AC3E}">
        <p14:creationId xmlns:p14="http://schemas.microsoft.com/office/powerpoint/2010/main" val="2197409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C320191C-AAB8-4749-BBCA-17BABCBE7FBC}"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12</a:t>
            </a:fld>
            <a:endParaRPr lang="en-US" dirty="0"/>
          </a:p>
        </p:txBody>
      </p:sp>
    </p:spTree>
    <p:extLst>
      <p:ext uri="{BB962C8B-B14F-4D97-AF65-F5344CB8AC3E}">
        <p14:creationId xmlns:p14="http://schemas.microsoft.com/office/powerpoint/2010/main" val="405224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pPr marL="171450" indent="-171450">
              <a:buFont typeface="Arial" panose="020B0604020202020204" pitchFamily="34" charset="0"/>
              <a:buChar char="•"/>
            </a:pPr>
            <a:r>
              <a:rPr lang="en-US" dirty="0"/>
              <a:t>Interest on US Savings Bonds would appear on</a:t>
            </a:r>
            <a:r>
              <a:rPr lang="en-US" baseline="0" dirty="0"/>
              <a:t> the 1099-INT in Box 3.  It is taxable interest for the Federal</a:t>
            </a:r>
          </a:p>
          <a:p>
            <a:pPr marL="171450" indent="-171450">
              <a:buFont typeface="Arial" panose="020B0604020202020204" pitchFamily="34" charset="0"/>
              <a:buChar char="•"/>
            </a:pPr>
            <a:r>
              <a:rPr lang="en-US" baseline="0" dirty="0"/>
              <a:t>Interest on US Savings Bonds are not taxable for NJ.  Enter the interest amount on the line that says, “Amount of interest on US Saving Bonds and Treasury Obligations that you want subtracted from your state return”</a:t>
            </a:r>
          </a:p>
          <a:p>
            <a:pPr marL="171450" indent="-171450">
              <a:buFont typeface="Arial" panose="020B0604020202020204" pitchFamily="34" charset="0"/>
              <a:buChar char="•"/>
            </a:pPr>
            <a:r>
              <a:rPr lang="en-US" baseline="0" dirty="0"/>
              <a:t>Federal refund went down; NJ refund increased</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AD8B683F-C9BB-498B-895B-1011BCA00239}"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13</a:t>
            </a:fld>
            <a:endParaRPr lang="en-US" dirty="0"/>
          </a:p>
        </p:txBody>
      </p:sp>
    </p:spTree>
    <p:extLst>
      <p:ext uri="{BB962C8B-B14F-4D97-AF65-F5344CB8AC3E}">
        <p14:creationId xmlns:p14="http://schemas.microsoft.com/office/powerpoint/2010/main" val="1650895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358F04D0-11D1-4487-9E3E-394C44B94C65}"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14</a:t>
            </a:fld>
            <a:endParaRPr lang="en-US" dirty="0"/>
          </a:p>
        </p:txBody>
      </p:sp>
    </p:spTree>
    <p:extLst>
      <p:ext uri="{BB962C8B-B14F-4D97-AF65-F5344CB8AC3E}">
        <p14:creationId xmlns:p14="http://schemas.microsoft.com/office/powerpoint/2010/main" val="182747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r>
              <a:rPr lang="en-US" dirty="0"/>
              <a:t>Direct</a:t>
            </a:r>
            <a:r>
              <a:rPr lang="en-US" baseline="0" dirty="0"/>
              <a:t> volunteers to delete the $100 interest previously entered and to edit the existing 1099-DIV data entry form by adding $100 to box 2a Capital Gain.</a:t>
            </a: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36FAC34C-65F2-490B-973E-D8330C547EE9}"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15</a:t>
            </a:fld>
            <a:endParaRPr lang="en-US" dirty="0"/>
          </a:p>
        </p:txBody>
      </p:sp>
    </p:spTree>
    <p:extLst>
      <p:ext uri="{BB962C8B-B14F-4D97-AF65-F5344CB8AC3E}">
        <p14:creationId xmlns:p14="http://schemas.microsoft.com/office/powerpoint/2010/main" val="293232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a:t>
            </a:r>
          </a:p>
          <a:p>
            <a:endParaRPr lang="en-US" dirty="0"/>
          </a:p>
          <a:p>
            <a:r>
              <a:rPr lang="en-US" dirty="0"/>
              <a:t>Direct volunteers to enter the 1099-DIV</a:t>
            </a:r>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94013BE0-A7DB-42C0-B4D5-421267F04FEB}"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16</a:t>
            </a:fld>
            <a:endParaRPr lang="en-US" dirty="0"/>
          </a:p>
        </p:txBody>
      </p:sp>
    </p:spTree>
    <p:extLst>
      <p:ext uri="{BB962C8B-B14F-4D97-AF65-F5344CB8AC3E}">
        <p14:creationId xmlns:p14="http://schemas.microsoft.com/office/powerpoint/2010/main" val="3497730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r>
              <a:rPr lang="en-US" dirty="0"/>
              <a:t>This</a:t>
            </a:r>
            <a:r>
              <a:rPr lang="en-US" baseline="0" dirty="0"/>
              <a:t> reinforces the tax law that interest is taxed as ordinary income while capital gains are taxed at a lower rate</a:t>
            </a: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ED181B5F-EAC2-4DE4-B92C-FFDA51D7BF9D}"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17</a:t>
            </a:fld>
            <a:endParaRPr lang="en-US" dirty="0"/>
          </a:p>
        </p:txBody>
      </p:sp>
    </p:spTree>
    <p:extLst>
      <p:ext uri="{BB962C8B-B14F-4D97-AF65-F5344CB8AC3E}">
        <p14:creationId xmlns:p14="http://schemas.microsoft.com/office/powerpoint/2010/main" val="338909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6940AA2E-1269-4333-BECB-9B23B076FA37}"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18</a:t>
            </a:fld>
            <a:endParaRPr lang="en-US" dirty="0"/>
          </a:p>
        </p:txBody>
      </p:sp>
    </p:spTree>
    <p:extLst>
      <p:ext uri="{BB962C8B-B14F-4D97-AF65-F5344CB8AC3E}">
        <p14:creationId xmlns:p14="http://schemas.microsoft.com/office/powerpoint/2010/main" val="1581861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pPr marL="171450" indent="-171450">
              <a:buFont typeface="Arial" panose="020B0604020202020204" pitchFamily="34" charset="0"/>
              <a:buChar char="•"/>
            </a:pPr>
            <a:r>
              <a:rPr lang="en-US" dirty="0"/>
              <a:t>Direct volunteers to enter the information in the capital gains section</a:t>
            </a:r>
          </a:p>
          <a:p>
            <a:pPr marL="171450" indent="-171450">
              <a:buFont typeface="Arial" panose="020B0604020202020204" pitchFamily="34" charset="0"/>
              <a:buChar char="•"/>
            </a:pPr>
            <a:r>
              <a:rPr lang="en-US" dirty="0"/>
              <a:t>Note that this is a short-term gain</a:t>
            </a:r>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8089847A-69E8-4223-AA75-2668176FF5A0}"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19</a:t>
            </a:fld>
            <a:endParaRPr lang="en-US" dirty="0"/>
          </a:p>
        </p:txBody>
      </p:sp>
    </p:spTree>
    <p:extLst>
      <p:ext uri="{BB962C8B-B14F-4D97-AF65-F5344CB8AC3E}">
        <p14:creationId xmlns:p14="http://schemas.microsoft.com/office/powerpoint/2010/main" val="50967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69D9B5A4-397B-4AEB-98B0-144AD8218C00}"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a:t>
            </a:fld>
            <a:endParaRPr lang="en-US" dirty="0"/>
          </a:p>
        </p:txBody>
      </p:sp>
    </p:spTree>
    <p:extLst>
      <p:ext uri="{BB962C8B-B14F-4D97-AF65-F5344CB8AC3E}">
        <p14:creationId xmlns:p14="http://schemas.microsoft.com/office/powerpoint/2010/main" val="2568176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B7722A5D-6B25-4B10-9B75-975647EE1EA0}"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20</a:t>
            </a:fld>
            <a:endParaRPr lang="en-US" dirty="0"/>
          </a:p>
        </p:txBody>
      </p:sp>
    </p:spTree>
    <p:extLst>
      <p:ext uri="{BB962C8B-B14F-4D97-AF65-F5344CB8AC3E}">
        <p14:creationId xmlns:p14="http://schemas.microsoft.com/office/powerpoint/2010/main" val="3972925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r>
              <a:rPr lang="en-US" dirty="0"/>
              <a:t>This reinforces the tax law that short term gains are taxed at a higher rate than long term gains.  The idea is to encourage taxpayers to invest for the future (long term goals) rather than generating short term income.</a:t>
            </a:r>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1FFA25E2-A04A-427D-ACCC-CFA916CCAC4B}"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21</a:t>
            </a:fld>
            <a:endParaRPr lang="en-US" dirty="0"/>
          </a:p>
        </p:txBody>
      </p:sp>
    </p:spTree>
    <p:extLst>
      <p:ext uri="{BB962C8B-B14F-4D97-AF65-F5344CB8AC3E}">
        <p14:creationId xmlns:p14="http://schemas.microsoft.com/office/powerpoint/2010/main" val="42784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4CAC6DA6-25E2-458F-9181-1492BC31A1BF}"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22</a:t>
            </a:fld>
            <a:endParaRPr lang="en-US" dirty="0"/>
          </a:p>
        </p:txBody>
      </p:sp>
    </p:spTree>
    <p:extLst>
      <p:ext uri="{BB962C8B-B14F-4D97-AF65-F5344CB8AC3E}">
        <p14:creationId xmlns:p14="http://schemas.microsoft.com/office/powerpoint/2010/main" val="458194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pPr marL="171450" indent="-171450">
              <a:buFont typeface="Arial" panose="020B0604020202020204" pitchFamily="34" charset="0"/>
              <a:buChar char="•"/>
            </a:pPr>
            <a:r>
              <a:rPr lang="en-US" dirty="0"/>
              <a:t>This</a:t>
            </a:r>
            <a:r>
              <a:rPr lang="en-US" baseline="0" dirty="0"/>
              <a:t> is an opportunity to reinforce interviewing skills.  In this scenario it is inherited stock, but a 1099-B like this could simply represent stock that was brought over from one financial institution to another without the basis</a:t>
            </a:r>
          </a:p>
          <a:p>
            <a:pPr marL="171450" indent="-171450">
              <a:buFont typeface="Arial" panose="020B0604020202020204" pitchFamily="34" charset="0"/>
              <a:buChar char="•"/>
            </a:pPr>
            <a:r>
              <a:rPr lang="en-US" baseline="0" dirty="0"/>
              <a:t>Since this is an inherited stock scenario it is an opportunity to review the tax law regarding the basis and the fact that all inherited stock is long term.</a:t>
            </a: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FC2E3A34-1B76-4E9F-900E-3068A32F6F4A}"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23</a:t>
            </a:fld>
            <a:endParaRPr lang="en-US" dirty="0"/>
          </a:p>
        </p:txBody>
      </p:sp>
    </p:spTree>
    <p:extLst>
      <p:ext uri="{BB962C8B-B14F-4D97-AF65-F5344CB8AC3E}">
        <p14:creationId xmlns:p14="http://schemas.microsoft.com/office/powerpoint/2010/main" val="2891430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pPr marL="171450" indent="-171450">
              <a:buFont typeface="Arial" panose="020B0604020202020204" pitchFamily="34" charset="0"/>
              <a:buChar char="•"/>
            </a:pPr>
            <a:r>
              <a:rPr lang="en-US" dirty="0"/>
              <a:t>Instructors need to lead</a:t>
            </a:r>
            <a:r>
              <a:rPr lang="en-US" baseline="0" dirty="0"/>
              <a:t> the discussion but let the volunteers do the work.  What resources should they be directed to?  Pub 4012? Form 8949 Instructions? NTTC Scope Manual?</a:t>
            </a:r>
          </a:p>
          <a:p>
            <a:endParaRPr lang="en-US" baseline="0" dirty="0"/>
          </a:p>
          <a:p>
            <a:r>
              <a:rPr lang="en-US" baseline="0" dirty="0"/>
              <a:t>   -- Reinforce that inherited stock is ALWAYS long term even if inherited and sold in same year</a:t>
            </a:r>
            <a:br>
              <a:rPr lang="en-US" baseline="0" dirty="0"/>
            </a:br>
            <a:endParaRPr lang="en-US" baseline="0" dirty="0"/>
          </a:p>
          <a:p>
            <a:r>
              <a:rPr lang="en-US" baseline="0" dirty="0"/>
              <a:t>   -- Remember the rules were different for stock inherited in 2010.  The taxpayer must provide the basis for the stock which may be difficult since they may not know when it was purchased</a:t>
            </a:r>
            <a:br>
              <a:rPr lang="en-US" baseline="0" dirty="0"/>
            </a:br>
            <a:endParaRPr lang="en-US" baseline="0" dirty="0"/>
          </a:p>
          <a:p>
            <a:r>
              <a:rPr lang="en-US" baseline="0" dirty="0"/>
              <a:t>   -- Many sites have resources for looking up historical stock prices which can help taxpayers determine basis</a:t>
            </a:r>
            <a:br>
              <a:rPr lang="en-US" baseline="0" dirty="0"/>
            </a:br>
            <a:endParaRPr lang="en-US" baseline="0" dirty="0"/>
          </a:p>
          <a:p>
            <a:r>
              <a:rPr lang="en-US" baseline="0" dirty="0"/>
              <a:t>   -- Also a good time to review Form 8949 and it’s A, B, and C codes</a:t>
            </a:r>
          </a:p>
          <a:p>
            <a:endParaRPr lang="en-US" baseline="0" dirty="0"/>
          </a:p>
          <a:p>
            <a:pPr marL="171450" indent="-171450">
              <a:buFont typeface="Arial" panose="020B0604020202020204" pitchFamily="34" charset="0"/>
              <a:buChar char="•"/>
            </a:pPr>
            <a:r>
              <a:rPr lang="en-US" baseline="0" dirty="0"/>
              <a:t>Many LCs have resources at the site for determining past stock prices so this would be a good time to discuss those resources.  Some districts require the Taxpayer to do the research. Good time to discuss district/site policies.</a:t>
            </a: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C222198A-E034-4884-82C8-4BC9A94877A4}"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24</a:t>
            </a:fld>
            <a:endParaRPr lang="en-US" dirty="0"/>
          </a:p>
        </p:txBody>
      </p:sp>
    </p:spTree>
    <p:extLst>
      <p:ext uri="{BB962C8B-B14F-4D97-AF65-F5344CB8AC3E}">
        <p14:creationId xmlns:p14="http://schemas.microsoft.com/office/powerpoint/2010/main" val="494394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pPr marL="171450" indent="-171450">
              <a:buFont typeface="Arial" panose="020B0604020202020204" pitchFamily="34" charset="0"/>
              <a:buChar char="•"/>
            </a:pPr>
            <a:r>
              <a:rPr lang="en-US" dirty="0"/>
              <a:t>Instructors need to lead</a:t>
            </a:r>
            <a:r>
              <a:rPr lang="en-US" baseline="0" dirty="0"/>
              <a:t> the discussion but let the volunteers do the work.  What resources should they be directed to?  Pub 4012? Form 8949 Instructions? NTTC Scope Manual?</a:t>
            </a:r>
          </a:p>
          <a:p>
            <a:endParaRPr lang="en-US" baseline="0" dirty="0"/>
          </a:p>
          <a:p>
            <a:r>
              <a:rPr lang="en-US" baseline="0" dirty="0"/>
              <a:t>   -- Reinforce that inherited stock is ALWAYS long term even if inherited and sold in same year</a:t>
            </a:r>
            <a:br>
              <a:rPr lang="en-US" baseline="0" dirty="0"/>
            </a:br>
            <a:endParaRPr lang="en-US" baseline="0" dirty="0"/>
          </a:p>
          <a:p>
            <a:r>
              <a:rPr lang="en-US" baseline="0" dirty="0"/>
              <a:t>   -- Remember the rules were different for stock inherited in 2010.  The taxpayer must provide the basis for the stock which may be difficult since they may not know when it was purchased</a:t>
            </a:r>
            <a:br>
              <a:rPr lang="en-US" baseline="0" dirty="0"/>
            </a:br>
            <a:endParaRPr lang="en-US" baseline="0" dirty="0"/>
          </a:p>
          <a:p>
            <a:r>
              <a:rPr lang="en-US" baseline="0" dirty="0"/>
              <a:t>   -- Many sites have resources for looking up historical stock prices which can help taxpayers determine basis</a:t>
            </a:r>
            <a:br>
              <a:rPr lang="en-US" baseline="0" dirty="0"/>
            </a:br>
            <a:endParaRPr lang="en-US" baseline="0" dirty="0"/>
          </a:p>
          <a:p>
            <a:r>
              <a:rPr lang="en-US" baseline="0" dirty="0"/>
              <a:t>   -- Also a good time to review Form 8949 and it’s A, B, and C codes</a:t>
            </a:r>
          </a:p>
          <a:p>
            <a:endParaRPr lang="en-US" baseline="0" dirty="0"/>
          </a:p>
          <a:p>
            <a:pPr marL="171450" indent="-171450">
              <a:buFont typeface="Arial" panose="020B0604020202020204" pitchFamily="34" charset="0"/>
              <a:buChar char="•"/>
            </a:pPr>
            <a:r>
              <a:rPr lang="en-US" baseline="0" dirty="0"/>
              <a:t>Many LCs have resources at the site for determining past stock prices so this would be a good time to discuss those resources.  Some districts require the Taxpayer to do the research. Good time to discuss district/site policies.</a:t>
            </a: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549963DF-03A9-4A46-886A-C5576012588D}"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25</a:t>
            </a:fld>
            <a:endParaRPr lang="en-US" dirty="0"/>
          </a:p>
        </p:txBody>
      </p:sp>
    </p:spTree>
    <p:extLst>
      <p:ext uri="{BB962C8B-B14F-4D97-AF65-F5344CB8AC3E}">
        <p14:creationId xmlns:p14="http://schemas.microsoft.com/office/powerpoint/2010/main" val="1132005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Instructor’s Notes:</a:t>
            </a:r>
          </a:p>
          <a:p>
            <a:endParaRPr lang="en-US" dirty="0"/>
          </a:p>
          <a:p>
            <a:pPr marL="171450" indent="-171450">
              <a:buFont typeface="Arial" panose="020B0604020202020204" pitchFamily="34" charset="0"/>
              <a:buChar char="•"/>
            </a:pPr>
            <a:r>
              <a:rPr lang="en-US" dirty="0"/>
              <a:t>Capital Gains rate is 0% for taxable incomes up to $77,200 for MFJ so there is no additional tax liability</a:t>
            </a:r>
          </a:p>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06C23041-CEE2-4A1D-BCE6-B69AA3F58492}"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26</a:t>
            </a:fld>
            <a:endParaRPr lang="en-US" dirty="0"/>
          </a:p>
        </p:txBody>
      </p:sp>
    </p:spTree>
    <p:extLst>
      <p:ext uri="{BB962C8B-B14F-4D97-AF65-F5344CB8AC3E}">
        <p14:creationId xmlns:p14="http://schemas.microsoft.com/office/powerpoint/2010/main" val="2665315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Explain to Ray that</a:t>
            </a:r>
            <a:r>
              <a:rPr lang="en-US" baseline="0" dirty="0"/>
              <a:t> tax-exempt interest must still be reported even if it is not taxable</a:t>
            </a:r>
          </a:p>
          <a:p>
            <a:pPr marL="171450" indent="-171450">
              <a:buFont typeface="Arial" panose="020B0604020202020204" pitchFamily="34" charset="0"/>
              <a:buChar char="•"/>
            </a:pPr>
            <a:r>
              <a:rPr lang="en-US" baseline="0" dirty="0"/>
              <a:t>Discuss how tax-exempt interest can impact other part’s of the return, such as taxability of Social Security </a:t>
            </a: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31C623FA-DBA8-4EA4-B6BE-583EC9F4A367}"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27</a:t>
            </a:fld>
            <a:endParaRPr lang="en-US" dirty="0"/>
          </a:p>
        </p:txBody>
      </p:sp>
    </p:spTree>
    <p:extLst>
      <p:ext uri="{BB962C8B-B14F-4D97-AF65-F5344CB8AC3E}">
        <p14:creationId xmlns:p14="http://schemas.microsoft.com/office/powerpoint/2010/main" val="1249642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a:t>
            </a:r>
          </a:p>
          <a:p>
            <a:endParaRPr lang="en-US" dirty="0"/>
          </a:p>
          <a:p>
            <a:pPr marL="171450" indent="-171450">
              <a:buFont typeface="Arial" panose="020B0604020202020204" pitchFamily="34" charset="0"/>
              <a:buChar char="•"/>
            </a:pPr>
            <a:r>
              <a:rPr lang="en-US" dirty="0"/>
              <a:t>This reinforces the tax law associated with investment income and EIC</a:t>
            </a:r>
          </a:p>
          <a:p>
            <a:pPr marL="171450" indent="-171450">
              <a:buFont typeface="Arial" panose="020B0604020202020204" pitchFamily="34" charset="0"/>
              <a:buChar char="•"/>
            </a:pPr>
            <a:r>
              <a:rPr lang="en-US" dirty="0"/>
              <a:t>Investment income for Masons includes interest,</a:t>
            </a:r>
            <a:r>
              <a:rPr lang="en-US" baseline="0" dirty="0"/>
              <a:t> tax-exempt interest ($110), dividends ($400), capital gains distributions ($100), and capital gains ($2,900).  Therefore, the Mason’s investment income is now $3,510, and they are no longer eligible for EIC</a:t>
            </a:r>
            <a:endParaRPr lang="en-US" dirty="0"/>
          </a:p>
          <a:p>
            <a:endParaRPr lang="en-US" dirty="0"/>
          </a:p>
          <a:p>
            <a:r>
              <a:rPr lang="en-US" dirty="0"/>
              <a:t>It could also be a time to promote discussion on how volunteers would handle unpleasant</a:t>
            </a:r>
            <a:r>
              <a:rPr lang="en-US" baseline="0" dirty="0"/>
              <a:t> situations with a tax payer.  </a:t>
            </a:r>
          </a:p>
          <a:p>
            <a:endParaRPr lang="en-US" baseline="0" dirty="0"/>
          </a:p>
          <a:p>
            <a:r>
              <a:rPr lang="en-US" baseline="0" dirty="0"/>
              <a:t>It could also be a time to reinforce standards of conduct.  For example, what if the taxpayer had disclosed a small amount of bank interest that was not reported on a tax document and it caused a loss of EIC?  Would there be a temptation to “unhear” that statement?</a:t>
            </a: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75C4CAE2-1055-43E6-AAF0-29D7CCE66BD1}"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28</a:t>
            </a:fld>
            <a:endParaRPr lang="en-US" dirty="0"/>
          </a:p>
        </p:txBody>
      </p:sp>
    </p:spTree>
    <p:extLst>
      <p:ext uri="{BB962C8B-B14F-4D97-AF65-F5344CB8AC3E}">
        <p14:creationId xmlns:p14="http://schemas.microsoft.com/office/powerpoint/2010/main" val="725681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Instructor’s Notes:</a:t>
            </a:r>
          </a:p>
          <a:p>
            <a:endParaRPr lang="en-US" dirty="0"/>
          </a:p>
          <a:p>
            <a:pPr marL="171450" indent="-171450">
              <a:buFont typeface="Arial" panose="020B0604020202020204" pitchFamily="34" charset="0"/>
              <a:buChar char="•"/>
            </a:pPr>
            <a:r>
              <a:rPr lang="en-US" dirty="0"/>
              <a:t>Capital Gains rate is 0% for taxable incomes up to $77,200 for MFJ so there is no additional tax liability</a:t>
            </a:r>
          </a:p>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50FD54AE-EE70-47E0-A846-5CA72F0FA77E}"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29</a:t>
            </a:fld>
            <a:endParaRPr lang="en-US" dirty="0"/>
          </a:p>
        </p:txBody>
      </p:sp>
    </p:spTree>
    <p:extLst>
      <p:ext uri="{BB962C8B-B14F-4D97-AF65-F5344CB8AC3E}">
        <p14:creationId xmlns:p14="http://schemas.microsoft.com/office/powerpoint/2010/main" val="190877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B1D31BC8-7ADB-4D1A-A542-27196201859F}"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3</a:t>
            </a:fld>
            <a:endParaRPr lang="en-US" dirty="0"/>
          </a:p>
        </p:txBody>
      </p:sp>
    </p:spTree>
    <p:extLst>
      <p:ext uri="{BB962C8B-B14F-4D97-AF65-F5344CB8AC3E}">
        <p14:creationId xmlns:p14="http://schemas.microsoft.com/office/powerpoint/2010/main" val="187064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Instructor’s Notes:</a:t>
            </a:r>
          </a:p>
          <a:p>
            <a:endParaRPr lang="en-US" dirty="0"/>
          </a:p>
          <a:p>
            <a:pPr marL="171450" indent="-171450">
              <a:buFont typeface="Arial" panose="020B0604020202020204" pitchFamily="34" charset="0"/>
              <a:buChar char="•"/>
            </a:pPr>
            <a:r>
              <a:rPr lang="en-US" dirty="0"/>
              <a:t>Interest</a:t>
            </a:r>
            <a:r>
              <a:rPr lang="en-US" baseline="0" dirty="0"/>
              <a:t> would still be tax exempt on the Federal, but it would be taxable for NJ</a:t>
            </a:r>
          </a:p>
          <a:p>
            <a:pPr marL="171450" indent="-171450">
              <a:buFont typeface="Arial" panose="020B0604020202020204" pitchFamily="34" charset="0"/>
              <a:buChar char="•"/>
            </a:pPr>
            <a:r>
              <a:rPr lang="en-US" baseline="0" dirty="0"/>
              <a:t>Add Taxable State Interest of $110 on 1099-INT screen</a:t>
            </a: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A76E0A14-0D38-4F44-BBC7-36B9C714660F}"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30</a:t>
            </a:fld>
            <a:endParaRPr lang="en-US" dirty="0"/>
          </a:p>
        </p:txBody>
      </p:sp>
    </p:spTree>
    <p:extLst>
      <p:ext uri="{BB962C8B-B14F-4D97-AF65-F5344CB8AC3E}">
        <p14:creationId xmlns:p14="http://schemas.microsoft.com/office/powerpoint/2010/main" val="2775737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991C3F84-BE78-4B11-9F5D-64EA2E9F2F36}"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31</a:t>
            </a:fld>
            <a:endParaRPr lang="en-US" dirty="0"/>
          </a:p>
        </p:txBody>
      </p:sp>
    </p:spTree>
    <p:extLst>
      <p:ext uri="{BB962C8B-B14F-4D97-AF65-F5344CB8AC3E}">
        <p14:creationId xmlns:p14="http://schemas.microsoft.com/office/powerpoint/2010/main" val="2364614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pPr marL="171450" indent="-171450">
              <a:buFont typeface="Arial" panose="020B0604020202020204" pitchFamily="34" charset="0"/>
              <a:buChar char="•"/>
            </a:pPr>
            <a:r>
              <a:rPr lang="en-US" dirty="0"/>
              <a:t>Note that as different amounts of qualified dividends and capital gains were added, the tax remained the same while when small amounts of ordinary income were added the tax bill did change</a:t>
            </a:r>
          </a:p>
          <a:p>
            <a:pPr marL="171450" indent="-171450" algn="l">
              <a:buFont typeface="Arial" panose="020B0604020202020204" pitchFamily="34" charset="0"/>
              <a:buChar char="•"/>
            </a:pPr>
            <a:r>
              <a:rPr lang="en-US" dirty="0"/>
              <a:t>Capital gains 0% tax rate extends</a:t>
            </a:r>
            <a:r>
              <a:rPr lang="en-US" baseline="0" dirty="0"/>
              <a:t> all the way up to $77,200 for MFJ.  However, ordinary income tax rates change for every $50 change in taxable income</a:t>
            </a:r>
            <a:endParaRPr lang="en-US" dirty="0"/>
          </a:p>
          <a:p>
            <a:pPr marL="171450" indent="-171450">
              <a:buFont typeface="Arial" panose="020B0604020202020204" pitchFamily="34" charset="0"/>
              <a:buChar char="•"/>
            </a:pPr>
            <a:r>
              <a:rPr lang="en-US" dirty="0"/>
              <a:t>Show ordinary income tax tables https://www.irs.gov/pub/irs-dft/i1040tt--dft.pdf</a:t>
            </a:r>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C526629E-D6F3-4EFC-873F-FA848419B942}"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32</a:t>
            </a:fld>
            <a:endParaRPr lang="en-US" dirty="0"/>
          </a:p>
        </p:txBody>
      </p:sp>
    </p:spTree>
    <p:extLst>
      <p:ext uri="{BB962C8B-B14F-4D97-AF65-F5344CB8AC3E}">
        <p14:creationId xmlns:p14="http://schemas.microsoft.com/office/powerpoint/2010/main" val="2431898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88A77DEF-F5F7-4050-87F7-92EDECDD8E0E}"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35</a:t>
            </a:fld>
            <a:endParaRPr lang="en-US" dirty="0"/>
          </a:p>
        </p:txBody>
      </p:sp>
    </p:spTree>
    <p:extLst>
      <p:ext uri="{BB962C8B-B14F-4D97-AF65-F5344CB8AC3E}">
        <p14:creationId xmlns:p14="http://schemas.microsoft.com/office/powerpoint/2010/main" val="1463785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a:t>
            </a:r>
          </a:p>
          <a:p>
            <a:pPr defTabSz="906902">
              <a:defRPr/>
            </a:pP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337763E2-B1CF-4376-8EAE-AF5697F3D305}"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36</a:t>
            </a:fld>
            <a:endParaRPr lang="en-US" dirty="0"/>
          </a:p>
        </p:txBody>
      </p:sp>
    </p:spTree>
    <p:extLst>
      <p:ext uri="{BB962C8B-B14F-4D97-AF65-F5344CB8AC3E}">
        <p14:creationId xmlns:p14="http://schemas.microsoft.com/office/powerpoint/2010/main" val="1418368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BC3B0E1-BF12-4527-ADB4-26D45E66BD9F}" type="slidenum">
              <a:rPr lang="en-US" smtClean="0"/>
              <a:pPr/>
              <a:t>37</a:t>
            </a:fld>
            <a:endParaRPr lang="en-US" dirty="0"/>
          </a:p>
        </p:txBody>
      </p:sp>
    </p:spTree>
    <p:extLst>
      <p:ext uri="{BB962C8B-B14F-4D97-AF65-F5344CB8AC3E}">
        <p14:creationId xmlns:p14="http://schemas.microsoft.com/office/powerpoint/2010/main" val="18723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3B0E1-BF12-4527-ADB4-26D45E66BD9F}" type="slidenum">
              <a:rPr lang="en-US" smtClean="0"/>
              <a:pPr/>
              <a:t>38</a:t>
            </a:fld>
            <a:endParaRPr lang="en-US" dirty="0"/>
          </a:p>
        </p:txBody>
      </p:sp>
    </p:spTree>
    <p:extLst>
      <p:ext uri="{BB962C8B-B14F-4D97-AF65-F5344CB8AC3E}">
        <p14:creationId xmlns:p14="http://schemas.microsoft.com/office/powerpoint/2010/main" val="240638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7C91EB97-31AB-405D-995C-BA752E27FE8B}"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39</a:t>
            </a:fld>
            <a:endParaRPr lang="en-US" dirty="0"/>
          </a:p>
        </p:txBody>
      </p:sp>
    </p:spTree>
    <p:extLst>
      <p:ext uri="{BB962C8B-B14F-4D97-AF65-F5344CB8AC3E}">
        <p14:creationId xmlns:p14="http://schemas.microsoft.com/office/powerpoint/2010/main" val="1086731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pPr defTabSz="906902">
              <a:defRPr/>
            </a:pPr>
            <a:endParaRPr lang="en-US" dirty="0"/>
          </a:p>
          <a:p>
            <a:pPr defTabSz="906902">
              <a:defRPr/>
            </a:pPr>
            <a:r>
              <a:rPr lang="en-US" dirty="0"/>
              <a:t>% attributable to Federal obligations  -  30%  tax exempt</a:t>
            </a:r>
          </a:p>
          <a:p>
            <a:pPr defTabSz="906902">
              <a:defRPr/>
            </a:pPr>
            <a:r>
              <a:rPr lang="en-US" dirty="0"/>
              <a:t>% attributable to NJ bonds  -  10%  taxable</a:t>
            </a:r>
          </a:p>
          <a:p>
            <a:pPr defTabSz="906902">
              <a:defRPr/>
            </a:pPr>
            <a:r>
              <a:rPr lang="en-US" dirty="0"/>
              <a:t>% attributable to states other than NJ</a:t>
            </a:r>
            <a:r>
              <a:rPr lang="en-US" baseline="0" dirty="0"/>
              <a:t>  -  60%   taxable</a:t>
            </a:r>
            <a:endParaRPr lang="en-US" dirty="0"/>
          </a:p>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50E2474E-E071-4C78-B0A2-EDBF77C0476D}"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40</a:t>
            </a:fld>
            <a:endParaRPr lang="en-US" dirty="0"/>
          </a:p>
        </p:txBody>
      </p:sp>
    </p:spTree>
    <p:extLst>
      <p:ext uri="{BB962C8B-B14F-4D97-AF65-F5344CB8AC3E}">
        <p14:creationId xmlns:p14="http://schemas.microsoft.com/office/powerpoint/2010/main" val="4193364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pPr defTabSz="906902">
              <a:defRPr/>
            </a:pPr>
            <a:endParaRPr lang="en-US" dirty="0"/>
          </a:p>
          <a:p>
            <a:pPr defTabSz="906902">
              <a:defRPr/>
            </a:pPr>
            <a:r>
              <a:rPr lang="en-US" dirty="0"/>
              <a:t>% attributable to Federal obligations  -  14%  tax exempt</a:t>
            </a:r>
          </a:p>
          <a:p>
            <a:pPr defTabSz="906902">
              <a:defRPr/>
            </a:pPr>
            <a:r>
              <a:rPr lang="en-US" dirty="0"/>
              <a:t>% attributable to NJ bonds  -  80%  tax exempt</a:t>
            </a:r>
          </a:p>
          <a:p>
            <a:pPr defTabSz="906902">
              <a:defRPr/>
            </a:pPr>
            <a:r>
              <a:rPr lang="en-US" dirty="0"/>
              <a:t>% attributable to states other than NJ</a:t>
            </a:r>
            <a:r>
              <a:rPr lang="en-US" baseline="0" dirty="0"/>
              <a:t>  -  6%   taxable</a:t>
            </a:r>
            <a:endParaRPr lang="en-US" dirty="0"/>
          </a:p>
          <a:p>
            <a:endParaRPr lang="en-US" dirty="0"/>
          </a:p>
          <a:p>
            <a:pPr defTabSz="906902">
              <a:defRP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A324C35F-FF83-4BD7-A5DA-CE3339FA3A62}"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41</a:t>
            </a:fld>
            <a:endParaRPr lang="en-US" dirty="0"/>
          </a:p>
        </p:txBody>
      </p:sp>
    </p:spTree>
    <p:extLst>
      <p:ext uri="{BB962C8B-B14F-4D97-AF65-F5344CB8AC3E}">
        <p14:creationId xmlns:p14="http://schemas.microsoft.com/office/powerpoint/2010/main" val="252975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245C73E6-9C78-4BD0-8970-B32756C247AF}"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4</a:t>
            </a:fld>
            <a:endParaRPr lang="en-US" dirty="0"/>
          </a:p>
        </p:txBody>
      </p:sp>
    </p:spTree>
    <p:extLst>
      <p:ext uri="{BB962C8B-B14F-4D97-AF65-F5344CB8AC3E}">
        <p14:creationId xmlns:p14="http://schemas.microsoft.com/office/powerpoint/2010/main" val="3300061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a:t>
            </a:r>
          </a:p>
          <a:p>
            <a:endParaRPr lang="en-US" dirty="0"/>
          </a:p>
          <a:p>
            <a:r>
              <a:rPr lang="en-US" dirty="0"/>
              <a:t>$76 is taxable for NJ - needs to be added as a Taxable State Item</a:t>
            </a:r>
          </a:p>
          <a:p>
            <a:r>
              <a:rPr lang="en-US" dirty="0"/>
              <a:t>$124 is tax exempt – nothing needs to be done</a:t>
            </a:r>
          </a:p>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A235E298-0624-4610-9191-A84CCE66065F}"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42</a:t>
            </a:fld>
            <a:endParaRPr lang="en-US" dirty="0"/>
          </a:p>
        </p:txBody>
      </p:sp>
    </p:spTree>
    <p:extLst>
      <p:ext uri="{BB962C8B-B14F-4D97-AF65-F5344CB8AC3E}">
        <p14:creationId xmlns:p14="http://schemas.microsoft.com/office/powerpoint/2010/main" val="895041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EE869635-7353-476C-95BC-AD5532FADF86}" type="datetime1">
              <a:rPr lang="en-US" smtClean="0"/>
              <a:t>12/15/2020</a:t>
            </a:fld>
            <a:endParaRPr lang="en-US" dirty="0"/>
          </a:p>
        </p:txBody>
      </p:sp>
    </p:spTree>
    <p:extLst>
      <p:ext uri="{BB962C8B-B14F-4D97-AF65-F5344CB8AC3E}">
        <p14:creationId xmlns:p14="http://schemas.microsoft.com/office/powerpoint/2010/main" val="1393315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7128DF-B23F-40C7-B9BC-2EBA532007E6}" type="datetime1">
              <a:rPr kumimoji="0" lang="en-US" sz="13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t>12/15/2020</a:t>
            </a:fld>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883491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0448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FC72CB-9286-416D-8BC9-BBA5DE647CF9}" type="slidenum">
              <a:rPr lang="en-US" altLang="en-US">
                <a:latin typeface="Verdana" panose="020B0604030504040204" pitchFamily="34" charset="0"/>
              </a:rPr>
              <a:pPr algn="r" eaLnBrk="1" hangingPunct="1">
                <a:spcBef>
                  <a:spcPct val="0"/>
                </a:spcBef>
              </a:pPr>
              <a:t>46</a:t>
            </a:fld>
            <a:endParaRPr lang="en-US" altLang="en-US" dirty="0">
              <a:latin typeface="Verdana" panose="020B0604030504040204" pitchFamily="34" charset="0"/>
            </a:endParaRPr>
          </a:p>
        </p:txBody>
      </p:sp>
    </p:spTree>
    <p:extLst>
      <p:ext uri="{BB962C8B-B14F-4D97-AF65-F5344CB8AC3E}">
        <p14:creationId xmlns:p14="http://schemas.microsoft.com/office/powerpoint/2010/main" val="3288700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a:t>
            </a:r>
          </a:p>
          <a:p>
            <a:endParaRPr lang="en-US" dirty="0"/>
          </a:p>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D07FC3AE-997C-4320-92CE-4FB5009B69CF}"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50</a:t>
            </a:fld>
            <a:endParaRPr lang="en-US" dirty="0"/>
          </a:p>
        </p:txBody>
      </p:sp>
    </p:spTree>
    <p:extLst>
      <p:ext uri="{BB962C8B-B14F-4D97-AF65-F5344CB8AC3E}">
        <p14:creationId xmlns:p14="http://schemas.microsoft.com/office/powerpoint/2010/main" val="5825022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6979" name="Rectangle 3"/>
          <p:cNvSpPr>
            <a:spLocks noGrp="1"/>
          </p:cNvSpPr>
          <p:nvPr>
            <p:ph type="body" idx="1"/>
          </p:nvPr>
        </p:nvSpPr>
        <p:spPr bwMode="auto"/>
        <p:txBody>
          <a:bodyPr/>
          <a:lstStyle/>
          <a:p>
            <a:pPr marL="0" indent="0">
              <a:buFontTx/>
              <a:buNone/>
              <a:defRPr/>
            </a:pPr>
            <a:r>
              <a:rPr lang="en-US" dirty="0"/>
              <a:t>Instructor Notes:</a:t>
            </a:r>
          </a:p>
          <a:p>
            <a:pPr marL="171450" indent="-171450">
              <a:buFontTx/>
              <a:buChar char="•"/>
              <a:defRPr/>
            </a:pPr>
            <a:endParaRPr lang="en-US" dirty="0"/>
          </a:p>
          <a:p>
            <a:pPr marL="171450" indent="-171450">
              <a:buFontTx/>
              <a:buChar char="•"/>
              <a:defRPr/>
            </a:pPr>
            <a:r>
              <a:rPr lang="en-US" dirty="0"/>
              <a:t>Reverse Mortgages are a non-tax event</a:t>
            </a:r>
          </a:p>
          <a:p>
            <a:pPr marL="274320" lvl="1" indent="-171450">
              <a:buFontTx/>
              <a:buChar char="•"/>
              <a:defRPr/>
            </a:pPr>
            <a:r>
              <a:rPr lang="en-US" dirty="0"/>
              <a:t>Counselor does nothing</a:t>
            </a:r>
          </a:p>
          <a:p>
            <a:pPr marL="273050" lvl="1" indent="-171450">
              <a:buFontTx/>
              <a:buChar char="•"/>
              <a:defRPr/>
            </a:pPr>
            <a:r>
              <a:rPr lang="en-US" dirty="0"/>
              <a:t>Related fees could impact cost basis when home is sold</a:t>
            </a:r>
          </a:p>
          <a:p>
            <a:pPr marL="101600" lvl="1" indent="0">
              <a:buFontTx/>
              <a:buNone/>
              <a:defRPr/>
            </a:pPr>
            <a:endParaRPr lang="en-US" dirty="0"/>
          </a:p>
          <a:p>
            <a:pPr marL="171450" indent="-171450">
              <a:buFontTx/>
              <a:buChar char="•"/>
              <a:defRPr/>
            </a:pPr>
            <a:r>
              <a:rPr lang="en-US" dirty="0"/>
              <a:t>If selling a non-main residence home, the loss can be considered a capital asset sale with a loss, entered on Capital Gains/Loss transaction worksheet</a:t>
            </a:r>
          </a:p>
        </p:txBody>
      </p:sp>
      <p:sp>
        <p:nvSpPr>
          <p:cNvPr id="44339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BEE5AAD-DDA5-465C-BD19-7BC445B1FF3E}" type="slidenum">
              <a:rPr lang="en-US" altLang="en-US">
                <a:latin typeface="Verdana" panose="020B0604030504040204" pitchFamily="34" charset="0"/>
              </a:rPr>
              <a:pPr algn="r" eaLnBrk="1" hangingPunct="1">
                <a:spcBef>
                  <a:spcPct val="0"/>
                </a:spcBef>
              </a:pPr>
              <a:t>54</a:t>
            </a:fld>
            <a:endParaRPr lang="en-US" altLang="en-US" dirty="0">
              <a:latin typeface="Verdana" panose="020B0604030504040204" pitchFamily="34" charset="0"/>
            </a:endParaRPr>
          </a:p>
        </p:txBody>
      </p:sp>
    </p:spTree>
    <p:extLst>
      <p:ext uri="{BB962C8B-B14F-4D97-AF65-F5344CB8AC3E}">
        <p14:creationId xmlns:p14="http://schemas.microsoft.com/office/powerpoint/2010/main" val="3469200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None/>
            </a:pPr>
            <a:r>
              <a:rPr lang="en-US" altLang="en-US" baseline="0" dirty="0">
                <a:cs typeface="Arial" panose="020B0604020202020204" pitchFamily="34" charset="0"/>
              </a:rPr>
              <a:t>Instructor Notes:</a:t>
            </a:r>
          </a:p>
          <a:p>
            <a:pPr>
              <a:buFont typeface="Arial" pitchFamily="34" charset="0"/>
              <a:buChar char="•"/>
            </a:pPr>
            <a:endParaRPr lang="en-US" altLang="en-US" baseline="0" dirty="0">
              <a:cs typeface="Arial" panose="020B0604020202020204" pitchFamily="34" charset="0"/>
            </a:endParaRPr>
          </a:p>
          <a:p>
            <a:pPr indent="0">
              <a:buFont typeface="Arial" pitchFamily="34" charset="0"/>
              <a:buChar char="•"/>
            </a:pPr>
            <a:r>
              <a:rPr lang="en-US" altLang="en-US" baseline="0" dirty="0">
                <a:cs typeface="Arial" panose="020B0604020202020204" pitchFamily="34" charset="0"/>
              </a:rPr>
              <a:t> </a:t>
            </a:r>
            <a:r>
              <a:rPr lang="en-US" altLang="en-US" dirty="0">
                <a:cs typeface="Arial" panose="020B0604020202020204" pitchFamily="34" charset="0"/>
              </a:rPr>
              <a:t>Can only adjust basis for additions &amp; improvements that have a useful life of more than one year</a:t>
            </a:r>
          </a:p>
        </p:txBody>
      </p:sp>
      <p:sp>
        <p:nvSpPr>
          <p:cNvPr id="44544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169EC42-599D-49AF-8036-D2B8AE268A54}" type="slidenum">
              <a:rPr lang="en-US" altLang="en-US">
                <a:latin typeface="Verdana" panose="020B0604030504040204" pitchFamily="34" charset="0"/>
              </a:rPr>
              <a:pPr algn="r" eaLnBrk="1" hangingPunct="1">
                <a:spcBef>
                  <a:spcPct val="0"/>
                </a:spcBef>
              </a:pPr>
              <a:t>55</a:t>
            </a:fld>
            <a:endParaRPr lang="en-US" altLang="en-US" dirty="0">
              <a:latin typeface="Verdana" panose="020B0604030504040204" pitchFamily="34" charset="0"/>
            </a:endParaRPr>
          </a:p>
        </p:txBody>
      </p:sp>
    </p:spTree>
    <p:extLst>
      <p:ext uri="{BB962C8B-B14F-4D97-AF65-F5344CB8AC3E}">
        <p14:creationId xmlns:p14="http://schemas.microsoft.com/office/powerpoint/2010/main" val="14098779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7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 </a:t>
            </a:r>
          </a:p>
        </p:txBody>
      </p:sp>
      <p:sp>
        <p:nvSpPr>
          <p:cNvPr id="4474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B3F74CA6-AB77-4534-BD84-3AD476AE790D}" type="datetime1">
              <a:rPr lang="en-US" smtClean="0"/>
              <a:t>12/15/2020</a:t>
            </a:fld>
            <a:endParaRPr lang="en-US" dirty="0"/>
          </a:p>
        </p:txBody>
      </p:sp>
      <p:sp>
        <p:nvSpPr>
          <p:cNvPr id="44749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5D47F55-BFD4-45C5-BF6A-9BD11CD1C6E0}" type="slidenum">
              <a:rPr lang="en-US" altLang="en-US">
                <a:latin typeface="Verdana" panose="020B0604030504040204" pitchFamily="34" charset="0"/>
              </a:rPr>
              <a:pPr algn="r" eaLnBrk="1" hangingPunct="1">
                <a:spcBef>
                  <a:spcPct val="0"/>
                </a:spcBef>
              </a:pPr>
              <a:t>56</a:t>
            </a:fld>
            <a:endParaRPr lang="en-US" altLang="en-US" dirty="0">
              <a:latin typeface="Verdana" panose="020B0604030504040204" pitchFamily="34" charset="0"/>
            </a:endParaRPr>
          </a:p>
        </p:txBody>
      </p:sp>
    </p:spTree>
    <p:extLst>
      <p:ext uri="{BB962C8B-B14F-4D97-AF65-F5344CB8AC3E}">
        <p14:creationId xmlns:p14="http://schemas.microsoft.com/office/powerpoint/2010/main" val="1674319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9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Remember:</a:t>
            </a:r>
          </a:p>
          <a:p>
            <a:pPr marL="273050" lvl="1">
              <a:buFontTx/>
              <a:buChar char="•"/>
            </a:pPr>
            <a:r>
              <a:rPr lang="en-US" altLang="en-US" dirty="0">
                <a:cs typeface="Arial" panose="020B0604020202020204" pitchFamily="34" charset="0"/>
              </a:rPr>
              <a:t> Amount realized = selling price minus selling expenses</a:t>
            </a:r>
          </a:p>
          <a:p>
            <a:pPr marL="273050" lvl="1">
              <a:buFontTx/>
              <a:buChar char="•"/>
            </a:pPr>
            <a:r>
              <a:rPr lang="en-US" altLang="en-US" dirty="0">
                <a:cs typeface="Arial" panose="020B0604020202020204" pitchFamily="34" charset="0"/>
              </a:rPr>
              <a:t> Adjusted basis = original cost plus/minus any changes to basis</a:t>
            </a:r>
          </a:p>
        </p:txBody>
      </p:sp>
      <p:sp>
        <p:nvSpPr>
          <p:cNvPr id="449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F28D1D08-2585-402D-B9A3-487D6CB51B43}" type="datetime1">
              <a:rPr lang="en-US" smtClean="0"/>
              <a:t>12/15/2020</a:t>
            </a:fld>
            <a:endParaRPr lang="en-US" dirty="0"/>
          </a:p>
        </p:txBody>
      </p:sp>
      <p:sp>
        <p:nvSpPr>
          <p:cNvPr id="44954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AC12AF-BFD9-4207-A112-0B887965ED57}" type="slidenum">
              <a:rPr lang="en-US" altLang="en-US">
                <a:latin typeface="Verdana" panose="020B0604030504040204" pitchFamily="34" charset="0"/>
              </a:rPr>
              <a:pPr algn="r" eaLnBrk="1" hangingPunct="1">
                <a:spcBef>
                  <a:spcPct val="0"/>
                </a:spcBef>
              </a:pPr>
              <a:t>57</a:t>
            </a:fld>
            <a:endParaRPr lang="en-US" altLang="en-US" dirty="0">
              <a:latin typeface="Verdana" panose="020B0604030504040204" pitchFamily="34" charset="0"/>
            </a:endParaRPr>
          </a:p>
        </p:txBody>
      </p:sp>
    </p:spTree>
    <p:extLst>
      <p:ext uri="{BB962C8B-B14F-4D97-AF65-F5344CB8AC3E}">
        <p14:creationId xmlns:p14="http://schemas.microsoft.com/office/powerpoint/2010/main" val="4084359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5158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B3C00C9-3A81-4A34-AA7D-42431CEA7CF2}" type="slidenum">
              <a:rPr lang="en-US" altLang="en-US">
                <a:latin typeface="Verdana" panose="020B0604030504040204" pitchFamily="34" charset="0"/>
              </a:rPr>
              <a:pPr algn="r" eaLnBrk="1" hangingPunct="1">
                <a:spcBef>
                  <a:spcPct val="0"/>
                </a:spcBef>
              </a:pPr>
              <a:t>58</a:t>
            </a:fld>
            <a:endParaRPr lang="en-US" altLang="en-US" dirty="0">
              <a:latin typeface="Verdana" panose="020B0604030504040204" pitchFamily="34" charset="0"/>
            </a:endParaRPr>
          </a:p>
        </p:txBody>
      </p:sp>
    </p:spTree>
    <p:extLst>
      <p:ext uri="{BB962C8B-B14F-4D97-AF65-F5344CB8AC3E}">
        <p14:creationId xmlns:p14="http://schemas.microsoft.com/office/powerpoint/2010/main" val="270216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a:t>
            </a:r>
          </a:p>
          <a:p>
            <a:pPr defTabSz="906902">
              <a:defRPr/>
            </a:pPr>
            <a:endParaRPr lang="en-US" dirty="0"/>
          </a:p>
          <a:p>
            <a:r>
              <a:rPr lang="en-US" dirty="0"/>
              <a:t>Instructors can also prepare copies of</a:t>
            </a:r>
            <a:r>
              <a:rPr lang="en-US" baseline="0" dirty="0"/>
              <a:t> this chart as handouts if desired</a:t>
            </a:r>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5</a:t>
            </a:fld>
            <a:endParaRPr lang="en-US" dirty="0"/>
          </a:p>
        </p:txBody>
      </p:sp>
      <p:sp>
        <p:nvSpPr>
          <p:cNvPr id="5" name="Date Placeholder 4"/>
          <p:cNvSpPr>
            <a:spLocks noGrp="1"/>
          </p:cNvSpPr>
          <p:nvPr>
            <p:ph type="dt" idx="11"/>
          </p:nvPr>
        </p:nvSpPr>
        <p:spPr/>
        <p:txBody>
          <a:bodyPr/>
          <a:lstStyle/>
          <a:p>
            <a:fld id="{A029D851-7669-4DC6-B3B9-958073D2A32B}"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2420620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3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cs typeface="Arial" panose="020B0604020202020204" pitchFamily="34" charset="0"/>
              </a:rPr>
              <a:t>Instructor Notes:</a:t>
            </a:r>
          </a:p>
          <a:p>
            <a:pPr marL="171450" indent="-171450">
              <a:buFont typeface="Arial" panose="020B0604020202020204" pitchFamily="34" charset="0"/>
              <a:buChar char="•"/>
            </a:pPr>
            <a:endParaRPr lang="en-US" altLang="en-US" dirty="0">
              <a:cs typeface="Arial" panose="020B0604020202020204" pitchFamily="34" charset="0"/>
            </a:endParaRPr>
          </a:p>
          <a:p>
            <a:pPr marL="171450" indent="-171450">
              <a:buFont typeface="Arial" panose="020B0604020202020204" pitchFamily="34" charset="0"/>
              <a:buChar char="•"/>
            </a:pPr>
            <a:r>
              <a:rPr lang="en-US" altLang="en-US" dirty="0">
                <a:cs typeface="Arial" panose="020B0604020202020204" pitchFamily="34" charset="0"/>
              </a:rPr>
              <a:t>Exclusion can be used</a:t>
            </a:r>
            <a:r>
              <a:rPr lang="en-US" altLang="en-US" baseline="0" dirty="0">
                <a:cs typeface="Arial" panose="020B0604020202020204" pitchFamily="34" charset="0"/>
              </a:rPr>
              <a:t> more than once in your life as long as it wasn’t taken in last 2 years</a:t>
            </a:r>
          </a:p>
          <a:p>
            <a:pPr marL="171450" indent="-171450">
              <a:buFont typeface="Arial" panose="020B0604020202020204" pitchFamily="34" charset="0"/>
              <a:buChar char="•"/>
            </a:pPr>
            <a:r>
              <a:rPr lang="en-US" altLang="en-US" baseline="0" dirty="0">
                <a:cs typeface="Arial" panose="020B0604020202020204" pitchFamily="34" charset="0"/>
              </a:rPr>
              <a:t>Pub 523 states if home was owned jointly and one spouse dies, decedent’s basis portion of home is adjusted to Fair Market Value at time of death.  Surviving spouse’s basis remains the same.  Total basis is the sum of these two numbers</a:t>
            </a:r>
            <a:endParaRPr lang="en-US" altLang="en-US" dirty="0">
              <a:cs typeface="Arial" panose="020B0604020202020204" pitchFamily="34" charset="0"/>
            </a:endParaRPr>
          </a:p>
        </p:txBody>
      </p:sp>
      <p:sp>
        <p:nvSpPr>
          <p:cNvPr id="45363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15F6722-9750-4A30-9155-A67C3D488868}" type="slidenum">
              <a:rPr lang="en-US" altLang="en-US">
                <a:latin typeface="Verdana" panose="020B0604030504040204" pitchFamily="34" charset="0"/>
              </a:rPr>
              <a:pPr algn="r" eaLnBrk="1" hangingPunct="1">
                <a:spcBef>
                  <a:spcPct val="0"/>
                </a:spcBef>
              </a:pPr>
              <a:t>59</a:t>
            </a:fld>
            <a:endParaRPr lang="en-US" altLang="en-US" dirty="0">
              <a:latin typeface="Verdana" panose="020B0604030504040204" pitchFamily="34" charset="0"/>
            </a:endParaRPr>
          </a:p>
        </p:txBody>
      </p:sp>
    </p:spTree>
    <p:extLst>
      <p:ext uri="{BB962C8B-B14F-4D97-AF65-F5344CB8AC3E}">
        <p14:creationId xmlns:p14="http://schemas.microsoft.com/office/powerpoint/2010/main" val="503747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5978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C475F01-61A2-440A-84A1-1DADA4371D2B}" type="slidenum">
              <a:rPr lang="en-US" altLang="en-US">
                <a:latin typeface="Verdana" panose="020B0604030504040204" pitchFamily="34" charset="0"/>
              </a:rPr>
              <a:pPr algn="r" eaLnBrk="1" hangingPunct="1">
                <a:spcBef>
                  <a:spcPct val="0"/>
                </a:spcBef>
              </a:pPr>
              <a:t>60</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0998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Instructor Notes:</a:t>
            </a:r>
          </a:p>
          <a:p>
            <a:endParaRPr lang="en-US" dirty="0"/>
          </a:p>
          <a:p>
            <a:r>
              <a:rPr lang="en-US" dirty="0"/>
              <a:t>Direct volunteers to enter the W-2.  If asked Ray’s employer provides healthcare for Ray and his family.</a:t>
            </a:r>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F655357B-2084-434C-AAE9-700CC55BA8B4}"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6</a:t>
            </a:fld>
            <a:endParaRPr lang="en-US" dirty="0"/>
          </a:p>
        </p:txBody>
      </p:sp>
    </p:spTree>
    <p:extLst>
      <p:ext uri="{BB962C8B-B14F-4D97-AF65-F5344CB8AC3E}">
        <p14:creationId xmlns:p14="http://schemas.microsoft.com/office/powerpoint/2010/main" val="295948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r>
              <a:rPr lang="en-US" dirty="0"/>
              <a:t>Direct volunteers to enter the 1099-DIV with</a:t>
            </a:r>
            <a:r>
              <a:rPr lang="en-US" baseline="0" dirty="0"/>
              <a:t> just Ordinary Dividends</a:t>
            </a: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B69ECB86-1F6A-451E-87B0-101D2D1567A0}"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7</a:t>
            </a:fld>
            <a:endParaRPr lang="en-US" dirty="0"/>
          </a:p>
        </p:txBody>
      </p:sp>
    </p:spTree>
    <p:extLst>
      <p:ext uri="{BB962C8B-B14F-4D97-AF65-F5344CB8AC3E}">
        <p14:creationId xmlns:p14="http://schemas.microsoft.com/office/powerpoint/2010/main" val="21697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79430F2D-8573-42FB-9E91-9322AB5AC7D3}"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8</a:t>
            </a:fld>
            <a:endParaRPr lang="en-US" dirty="0"/>
          </a:p>
        </p:txBody>
      </p:sp>
    </p:spTree>
    <p:extLst>
      <p:ext uri="{BB962C8B-B14F-4D97-AF65-F5344CB8AC3E}">
        <p14:creationId xmlns:p14="http://schemas.microsoft.com/office/powerpoint/2010/main" val="409417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defTabSz="906902">
              <a:defRPr/>
            </a:pPr>
            <a:r>
              <a:rPr lang="en-US" dirty="0"/>
              <a:t>Instructor Notes:</a:t>
            </a:r>
          </a:p>
          <a:p>
            <a:endParaRPr lang="en-US" dirty="0"/>
          </a:p>
          <a:p>
            <a:r>
              <a:rPr lang="en-US" dirty="0"/>
              <a:t>Direct volunteers to enter the Qualified</a:t>
            </a:r>
            <a:r>
              <a:rPr lang="en-US" baseline="0" dirty="0"/>
              <a:t> Dividends</a:t>
            </a:r>
            <a:endParaRPr lang="en-US" dirty="0"/>
          </a:p>
        </p:txBody>
      </p:sp>
      <p:sp>
        <p:nvSpPr>
          <p:cNvPr id="4" name="Header Placeholder 3"/>
          <p:cNvSpPr>
            <a:spLocks noGrp="1"/>
          </p:cNvSpPr>
          <p:nvPr>
            <p:ph type="hdr" sz="quarter" idx="10"/>
          </p:nvPr>
        </p:nvSpPr>
        <p:spPr/>
        <p:txBody>
          <a:bodyPr/>
          <a:lstStyle/>
          <a:p>
            <a:r>
              <a:rPr lang="en-US" dirty="0"/>
              <a:t>Exploring Investment Income</a:t>
            </a:r>
          </a:p>
        </p:txBody>
      </p:sp>
      <p:sp>
        <p:nvSpPr>
          <p:cNvPr id="5" name="Date Placeholder 4"/>
          <p:cNvSpPr>
            <a:spLocks noGrp="1"/>
          </p:cNvSpPr>
          <p:nvPr>
            <p:ph type="dt" idx="11"/>
          </p:nvPr>
        </p:nvSpPr>
        <p:spPr/>
        <p:txBody>
          <a:bodyPr/>
          <a:lstStyle/>
          <a:p>
            <a:fld id="{CD7AB23B-6792-439F-B119-C5D0360E001B}"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2017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9</a:t>
            </a:fld>
            <a:endParaRPr lang="en-US" dirty="0"/>
          </a:p>
        </p:txBody>
      </p:sp>
    </p:spTree>
    <p:extLst>
      <p:ext uri="{BB962C8B-B14F-4D97-AF65-F5344CB8AC3E}">
        <p14:creationId xmlns:p14="http://schemas.microsoft.com/office/powerpoint/2010/main" val="348322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Date Placeholder 3">
            <a:extLst>
              <a:ext uri="{FF2B5EF4-FFF2-40B4-BE49-F238E27FC236}">
                <a16:creationId xmlns:a16="http://schemas.microsoft.com/office/drawing/2014/main" id="{067CA88A-CA29-45A5-ADFB-F6A04B69A30B}"/>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2" name="Footer Placeholder 4">
            <a:extLst>
              <a:ext uri="{FF2B5EF4-FFF2-40B4-BE49-F238E27FC236}">
                <a16:creationId xmlns:a16="http://schemas.microsoft.com/office/drawing/2014/main" id="{F9CFE80B-1785-407C-AE56-A351410DA976}"/>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NJ Investment Income Exercises</a:t>
            </a:r>
            <a:endParaRPr lang="en-US" dirty="0"/>
          </a:p>
        </p:txBody>
      </p:sp>
      <p:sp>
        <p:nvSpPr>
          <p:cNvPr id="13" name="Slide Number Placeholder 5">
            <a:extLst>
              <a:ext uri="{FF2B5EF4-FFF2-40B4-BE49-F238E27FC236}">
                <a16:creationId xmlns:a16="http://schemas.microsoft.com/office/drawing/2014/main" id="{5C631854-EB9C-4DD5-B65B-6DC1A19A0008}"/>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F39D-F6B7-4EB7-86A6-18194CFE1AF2}" type="slidenum">
              <a:rPr lang="en-US" smtClean="0"/>
              <a:t>‹#›</a:t>
            </a:fld>
            <a:endParaRPr lang="en-US" dirty="0"/>
          </a:p>
        </p:txBody>
      </p:sp>
    </p:spTree>
    <p:extLst>
      <p:ext uri="{BB962C8B-B14F-4D97-AF65-F5344CB8AC3E}">
        <p14:creationId xmlns:p14="http://schemas.microsoft.com/office/powerpoint/2010/main" val="362299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Date Placeholder 3">
            <a:extLst>
              <a:ext uri="{FF2B5EF4-FFF2-40B4-BE49-F238E27FC236}">
                <a16:creationId xmlns:a16="http://schemas.microsoft.com/office/drawing/2014/main" id="{7D727A55-3E4C-487C-A073-1A08922FEFED}"/>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5" name="Footer Placeholder 4">
            <a:extLst>
              <a:ext uri="{FF2B5EF4-FFF2-40B4-BE49-F238E27FC236}">
                <a16:creationId xmlns:a16="http://schemas.microsoft.com/office/drawing/2014/main" id="{B8F12B9E-5887-4732-8B3C-48D142B75E9E}"/>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NJ Investment Income Exercises</a:t>
            </a:r>
            <a:endParaRPr lang="en-US" dirty="0"/>
          </a:p>
        </p:txBody>
      </p:sp>
      <p:sp>
        <p:nvSpPr>
          <p:cNvPr id="16" name="Slide Number Placeholder 5">
            <a:extLst>
              <a:ext uri="{FF2B5EF4-FFF2-40B4-BE49-F238E27FC236}">
                <a16:creationId xmlns:a16="http://schemas.microsoft.com/office/drawing/2014/main" id="{95266366-31DA-4B2C-ACA2-2A67AAE484E0}"/>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144418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2" y="1752600"/>
            <a:ext cx="12191997" cy="152400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hasCustomPrompt="1"/>
          </p:nvPr>
        </p:nvSpPr>
        <p:spPr>
          <a:xfrm>
            <a:off x="916502" y="3697339"/>
            <a:ext cx="10284897" cy="1112839"/>
          </a:xfrm>
          <a:prstGeom prst="rect">
            <a:avLst/>
          </a:prstGeom>
        </p:spPr>
        <p:txBody>
          <a:bodyPr anchor="ctr">
            <a:noAutofit/>
          </a:bodyPr>
          <a:lstStyle>
            <a:lvl1pPr marL="0" indent="0" algn="ctr">
              <a:spcBef>
                <a:spcPts val="0"/>
              </a:spcBef>
              <a:buNone/>
              <a:defRPr sz="32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Section subtitle</a:t>
            </a:r>
          </a:p>
        </p:txBody>
      </p:sp>
      <p:sp>
        <p:nvSpPr>
          <p:cNvPr id="6" name="Title 5"/>
          <p:cNvSpPr>
            <a:spLocks noGrp="1"/>
          </p:cNvSpPr>
          <p:nvPr>
            <p:ph type="title" hasCustomPrompt="1"/>
          </p:nvPr>
        </p:nvSpPr>
        <p:spPr>
          <a:xfrm>
            <a:off x="914456" y="1875512"/>
            <a:ext cx="10286944" cy="1219200"/>
          </a:xfrm>
        </p:spPr>
        <p:txBody>
          <a:bodyPr>
            <a:noAutofit/>
          </a:bodyPr>
          <a:lstStyle>
            <a:lvl1pPr algn="ctr">
              <a:defRPr sz="4400"/>
            </a:lvl1pPr>
          </a:lstStyle>
          <a:p>
            <a:r>
              <a:rPr lang="en-US" dirty="0"/>
              <a:t>Click to edit Section title</a:t>
            </a:r>
          </a:p>
        </p:txBody>
      </p:sp>
      <p:sp>
        <p:nvSpPr>
          <p:cNvPr id="11" name="Date Placeholder 3">
            <a:extLst>
              <a:ext uri="{FF2B5EF4-FFF2-40B4-BE49-F238E27FC236}">
                <a16:creationId xmlns:a16="http://schemas.microsoft.com/office/drawing/2014/main" id="{00FBC534-17C0-4222-AADE-7C7F790884C2}"/>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2" name="Footer Placeholder 4">
            <a:extLst>
              <a:ext uri="{FF2B5EF4-FFF2-40B4-BE49-F238E27FC236}">
                <a16:creationId xmlns:a16="http://schemas.microsoft.com/office/drawing/2014/main" id="{86D7AF6E-738D-4097-8AA1-592F35F877B8}"/>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NJ Investment Income Exercises</a:t>
            </a:r>
            <a:endParaRPr lang="en-US" dirty="0"/>
          </a:p>
        </p:txBody>
      </p:sp>
      <p:sp>
        <p:nvSpPr>
          <p:cNvPr id="13" name="Slide Number Placeholder 5">
            <a:extLst>
              <a:ext uri="{FF2B5EF4-FFF2-40B4-BE49-F238E27FC236}">
                <a16:creationId xmlns:a16="http://schemas.microsoft.com/office/drawing/2014/main" id="{C6B0EE7E-6ABF-45F2-862B-59DFDDA071FB}"/>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125311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F6E1ACBB-A87A-4E5F-977A-53F12894C1E9}"/>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2" name="Footer Placeholder 4">
            <a:extLst>
              <a:ext uri="{FF2B5EF4-FFF2-40B4-BE49-F238E27FC236}">
                <a16:creationId xmlns:a16="http://schemas.microsoft.com/office/drawing/2014/main" id="{A3425617-7157-4C65-B86A-DC04C6053940}"/>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NJ Investment Income Exercises</a:t>
            </a:r>
            <a:endParaRPr lang="en-US" dirty="0"/>
          </a:p>
        </p:txBody>
      </p:sp>
      <p:sp>
        <p:nvSpPr>
          <p:cNvPr id="13" name="Slide Number Placeholder 5">
            <a:extLst>
              <a:ext uri="{FF2B5EF4-FFF2-40B4-BE49-F238E27FC236}">
                <a16:creationId xmlns:a16="http://schemas.microsoft.com/office/drawing/2014/main" id="{EFD7B7EE-AF9B-4219-A0D0-028D38CEB4DE}"/>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5473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12-15-2020 v1.1</a:t>
            </a:r>
          </a:p>
        </p:txBody>
      </p:sp>
      <p:sp>
        <p:nvSpPr>
          <p:cNvPr id="4" name="Footer Placeholder 3"/>
          <p:cNvSpPr>
            <a:spLocks noGrp="1"/>
          </p:cNvSpPr>
          <p:nvPr>
            <p:ph type="ftr" sz="quarter" idx="11"/>
          </p:nvPr>
        </p:nvSpPr>
        <p:spPr/>
        <p:txBody>
          <a:bodyPr/>
          <a:lstStyle/>
          <a:p>
            <a:pPr>
              <a:defRPr/>
            </a:pPr>
            <a:r>
              <a:rPr lang="en-US"/>
              <a:t>NJ Investment Income Exercises</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47379104"/>
      </p:ext>
    </p:extLst>
  </p:cSld>
  <p:clrMapOvr>
    <a:masterClrMapping/>
  </p:clrMapOvr>
  <p:extLst>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r>
              <a:rPr lang="en-US"/>
              <a:t>12-15-2020 v1.1</a:t>
            </a:r>
          </a:p>
        </p:txBody>
      </p:sp>
      <p:sp>
        <p:nvSpPr>
          <p:cNvPr id="8" name="Footer Placeholder 7"/>
          <p:cNvSpPr>
            <a:spLocks noGrp="1"/>
          </p:cNvSpPr>
          <p:nvPr>
            <p:ph type="ftr" sz="quarter" idx="11"/>
          </p:nvPr>
        </p:nvSpPr>
        <p:spPr/>
        <p:txBody>
          <a:bodyPr/>
          <a:lstStyle/>
          <a:p>
            <a:pPr>
              <a:defRPr/>
            </a:pPr>
            <a:r>
              <a:rPr lang="en-US"/>
              <a:t>NJ Investment Income Exercises</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597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
        <p:nvSpPr>
          <p:cNvPr id="8" name="Date Placeholder 3">
            <a:extLst>
              <a:ext uri="{FF2B5EF4-FFF2-40B4-BE49-F238E27FC236}">
                <a16:creationId xmlns:a16="http://schemas.microsoft.com/office/drawing/2014/main" id="{5314DB2A-CAA8-4C94-9927-DDAA3102A82D}"/>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1" name="Footer Placeholder 4">
            <a:extLst>
              <a:ext uri="{FF2B5EF4-FFF2-40B4-BE49-F238E27FC236}">
                <a16:creationId xmlns:a16="http://schemas.microsoft.com/office/drawing/2014/main" id="{FF90BB47-3C43-4BDC-82ED-E1A3AC0E5DCF}"/>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NJ Investment Income Exercises</a:t>
            </a:r>
            <a:endParaRPr lang="en-US" dirty="0"/>
          </a:p>
        </p:txBody>
      </p:sp>
      <p:sp>
        <p:nvSpPr>
          <p:cNvPr id="12" name="Slide Number Placeholder 5">
            <a:extLst>
              <a:ext uri="{FF2B5EF4-FFF2-40B4-BE49-F238E27FC236}">
                <a16:creationId xmlns:a16="http://schemas.microsoft.com/office/drawing/2014/main" id="{EAC4F25A-5B6A-495D-ADCE-314312EE61EC}"/>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1341680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pPr>
              <a:defRPr/>
            </a:pPr>
            <a:r>
              <a:rPr lang="en-US"/>
              <a:t>NJ Investment Income Exercises</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1162614"/>
      </p:ext>
    </p:extLst>
  </p:cSld>
  <p:clrMapOvr>
    <a:masterClrMapping/>
  </p:clrMapOvr>
  <p:extLst>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12-15-2020 v1.1</a:t>
            </a:r>
          </a:p>
        </p:txBody>
      </p:sp>
      <p:sp>
        <p:nvSpPr>
          <p:cNvPr id="3" name="Footer Placeholder 2"/>
          <p:cNvSpPr>
            <a:spLocks noGrp="1"/>
          </p:cNvSpPr>
          <p:nvPr>
            <p:ph type="ftr" sz="quarter" idx="11"/>
          </p:nvPr>
        </p:nvSpPr>
        <p:spPr/>
        <p:txBody>
          <a:bodyPr/>
          <a:lstStyle/>
          <a:p>
            <a:pPr>
              <a:defRPr/>
            </a:pPr>
            <a:r>
              <a:rPr lang="en-US"/>
              <a:t>NJ Investment Income Exercises</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69881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12-15-2020 v1.1</a:t>
            </a:r>
            <a:endParaRPr lang="en-US" dirty="0"/>
          </a:p>
        </p:txBody>
      </p:sp>
      <p:sp>
        <p:nvSpPr>
          <p:cNvPr id="3" name="Footer Placeholder 2"/>
          <p:cNvSpPr>
            <a:spLocks noGrp="1"/>
          </p:cNvSpPr>
          <p:nvPr>
            <p:ph type="ftr" sz="quarter" idx="11"/>
          </p:nvPr>
        </p:nvSpPr>
        <p:spPr/>
        <p:txBody>
          <a:bodyPr/>
          <a:lstStyle/>
          <a:p>
            <a:pPr>
              <a:defRPr/>
            </a:pPr>
            <a:r>
              <a:rPr lang="en-US"/>
              <a:t>NJ Investment Income Exercises</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70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B88382B4-AB75-4537-AF4B-3D5B1836BC8C}"/>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7" name="Footer Placeholder 4">
            <a:extLst>
              <a:ext uri="{FF2B5EF4-FFF2-40B4-BE49-F238E27FC236}">
                <a16:creationId xmlns:a16="http://schemas.microsoft.com/office/drawing/2014/main" id="{9E4CC772-3150-47FD-8457-EE91F1C9E78D}"/>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NJ Investment Income Exercises</a:t>
            </a:r>
            <a:endParaRPr lang="en-US" dirty="0"/>
          </a:p>
        </p:txBody>
      </p:sp>
      <p:sp>
        <p:nvSpPr>
          <p:cNvPr id="8" name="Slide Number Placeholder 5">
            <a:extLst>
              <a:ext uri="{FF2B5EF4-FFF2-40B4-BE49-F238E27FC236}">
                <a16:creationId xmlns:a16="http://schemas.microsoft.com/office/drawing/2014/main" id="{E9C6DFDD-BCD4-494F-88AA-A1F97E485404}"/>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F39D-F6B7-4EB7-86A6-18194CFE1AF2}" type="slidenum">
              <a:rPr lang="en-US" smtClean="0"/>
              <a:t>‹#›</a:t>
            </a:fld>
            <a:endParaRPr lang="en-US" dirty="0"/>
          </a:p>
        </p:txBody>
      </p:sp>
    </p:spTree>
    <p:extLst>
      <p:ext uri="{BB962C8B-B14F-4D97-AF65-F5344CB8AC3E}">
        <p14:creationId xmlns:p14="http://schemas.microsoft.com/office/powerpoint/2010/main" val="369969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Investment Income Exercises</a:t>
            </a:r>
            <a:endParaRPr lang="en-US" dirty="0"/>
          </a:p>
        </p:txBody>
      </p:sp>
      <p:sp>
        <p:nvSpPr>
          <p:cNvPr id="5" name="Slide Number Placeholder 4"/>
          <p:cNvSpPr>
            <a:spLocks noGrp="1"/>
          </p:cNvSpPr>
          <p:nvPr>
            <p:ph type="sldNum" sz="quarter" idx="12"/>
          </p:nvPr>
        </p:nvSpPr>
        <p:spPr/>
        <p:txBody>
          <a:bodyPr/>
          <a:lstStyle/>
          <a:p>
            <a:fld id="{0D5AF39D-F6B7-4EB7-86A6-18194CFE1AF2}" type="slidenum">
              <a:rPr lang="en-US" smtClean="0"/>
              <a:t>‹#›</a:t>
            </a:fld>
            <a:endParaRPr 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58023078"/>
      </p:ext>
    </p:extLst>
  </p:cSld>
  <p:clrMapOvr>
    <a:masterClrMapping/>
  </p:clrMapOvr>
  <p:extLst>
    <p:ext uri="{DCECCB84-F9BA-43D5-87BE-67443E8EF086}">
      <p15:sldGuideLst xmlns:p15="http://schemas.microsoft.com/office/powerpoint/2012/main">
        <p15:guide id="6"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r>
              <a:rPr lang="en-US"/>
              <a:t>12-15-2020 v1.1</a:t>
            </a:r>
            <a:endParaRPr lang="en-US" dirty="0"/>
          </a:p>
        </p:txBody>
      </p:sp>
      <p:sp>
        <p:nvSpPr>
          <p:cNvPr id="8" name="Footer Placeholder 7"/>
          <p:cNvSpPr>
            <a:spLocks noGrp="1"/>
          </p:cNvSpPr>
          <p:nvPr>
            <p:ph type="ftr" sz="quarter" idx="11"/>
          </p:nvPr>
        </p:nvSpPr>
        <p:spPr/>
        <p:txBody>
          <a:bodyPr/>
          <a:lstStyle/>
          <a:p>
            <a:r>
              <a:rPr lang="en-US"/>
              <a:t>NJ Investment Income Exercises</a:t>
            </a:r>
            <a:endParaRPr lang="en-US" dirty="0"/>
          </a:p>
        </p:txBody>
      </p:sp>
      <p:sp>
        <p:nvSpPr>
          <p:cNvPr id="9" name="Slide Number Placeholder 8"/>
          <p:cNvSpPr>
            <a:spLocks noGrp="1"/>
          </p:cNvSpPr>
          <p:nvPr>
            <p:ph type="sldNum" sz="quarter" idx="12"/>
          </p:nvPr>
        </p:nvSpPr>
        <p:spPr/>
        <p:txBody>
          <a:bodyPr/>
          <a:lstStyle/>
          <a:p>
            <a:fld id="{0D5AF39D-F6B7-4EB7-86A6-18194CFE1AF2}" type="slidenum">
              <a:rPr lang="en-US" smtClean="0"/>
              <a:t>‹#›</a:t>
            </a:fld>
            <a:endParaRPr 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785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
        <p:nvSpPr>
          <p:cNvPr id="8" name="Date Placeholder 3">
            <a:extLst>
              <a:ext uri="{FF2B5EF4-FFF2-40B4-BE49-F238E27FC236}">
                <a16:creationId xmlns:a16="http://schemas.microsoft.com/office/drawing/2014/main" id="{14DE4AF2-A4A2-4BBD-8B0A-3A7C427167F9}"/>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1" name="Footer Placeholder 4">
            <a:extLst>
              <a:ext uri="{FF2B5EF4-FFF2-40B4-BE49-F238E27FC236}">
                <a16:creationId xmlns:a16="http://schemas.microsoft.com/office/drawing/2014/main" id="{B2FEE0DB-9418-4033-9AAA-217EA26C9B7C}"/>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NJ Investment Income Exercises</a:t>
            </a:r>
            <a:endParaRPr lang="en-US" dirty="0"/>
          </a:p>
        </p:txBody>
      </p:sp>
      <p:sp>
        <p:nvSpPr>
          <p:cNvPr id="12" name="Slide Number Placeholder 5">
            <a:extLst>
              <a:ext uri="{FF2B5EF4-FFF2-40B4-BE49-F238E27FC236}">
                <a16:creationId xmlns:a16="http://schemas.microsoft.com/office/drawing/2014/main" id="{C205270C-9275-4C61-92D5-9AE29710418A}"/>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F39D-F6B7-4EB7-86A6-18194CFE1AF2}" type="slidenum">
              <a:rPr lang="en-US" smtClean="0"/>
              <a:t>‹#›</a:t>
            </a:fld>
            <a:endParaRPr lang="en-US" dirty="0"/>
          </a:p>
        </p:txBody>
      </p:sp>
    </p:spTree>
    <p:extLst>
      <p:ext uri="{BB962C8B-B14F-4D97-AF65-F5344CB8AC3E}">
        <p14:creationId xmlns:p14="http://schemas.microsoft.com/office/powerpoint/2010/main" val="344687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Investment Income Exercises</a:t>
            </a:r>
            <a:endParaRPr lang="en-US" dirty="0"/>
          </a:p>
        </p:txBody>
      </p:sp>
      <p:sp>
        <p:nvSpPr>
          <p:cNvPr id="5" name="Slide Number Placeholder 4"/>
          <p:cNvSpPr>
            <a:spLocks noGrp="1"/>
          </p:cNvSpPr>
          <p:nvPr>
            <p:ph type="sldNum" sz="quarter" idx="12"/>
          </p:nvPr>
        </p:nvSpPr>
        <p:spPr/>
        <p:txBody>
          <a:bodyPr/>
          <a:lstStyle/>
          <a:p>
            <a:fld id="{0D5AF39D-F6B7-4EB7-86A6-18194CFE1AF2}"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49834652"/>
      </p:ext>
    </p:extLst>
  </p:cSld>
  <p:clrMapOvr>
    <a:masterClrMapping/>
  </p:clrMapOvr>
  <p:extLst>
    <p:ext uri="{DCECCB84-F9BA-43D5-87BE-67443E8EF086}">
      <p15:sldGuideLst xmlns:p15="http://schemas.microsoft.com/office/powerpoint/2012/main">
        <p15:guide id="6"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12-15-2020 v1.1</a:t>
            </a:r>
            <a:endParaRPr lang="en-US" dirty="0"/>
          </a:p>
        </p:txBody>
      </p:sp>
      <p:sp>
        <p:nvSpPr>
          <p:cNvPr id="3" name="Footer Placeholder 2"/>
          <p:cNvSpPr>
            <a:spLocks noGrp="1"/>
          </p:cNvSpPr>
          <p:nvPr>
            <p:ph type="ftr" sz="quarter" idx="11"/>
          </p:nvPr>
        </p:nvSpPr>
        <p:spPr/>
        <p:txBody>
          <a:bodyPr/>
          <a:lstStyle/>
          <a:p>
            <a:r>
              <a:rPr lang="en-US"/>
              <a:t>NJ Investment Income Exercises</a:t>
            </a:r>
            <a:endParaRPr lang="en-US" dirty="0"/>
          </a:p>
        </p:txBody>
      </p:sp>
      <p:sp>
        <p:nvSpPr>
          <p:cNvPr id="4" name="Slide Number Placeholder 3"/>
          <p:cNvSpPr>
            <a:spLocks noGrp="1"/>
          </p:cNvSpPr>
          <p:nvPr>
            <p:ph type="sldNum" sz="quarter" idx="12"/>
          </p:nvPr>
        </p:nvSpPr>
        <p:spPr/>
        <p:txBody>
          <a:bodyPr/>
          <a:lstStyle/>
          <a:p>
            <a:fld id="{0D5AF39D-F6B7-4EB7-86A6-18194CFE1AF2}" type="slidenum">
              <a:rPr lang="en-US" smtClean="0"/>
              <a:t>‹#›</a:t>
            </a:fld>
            <a:endParaRPr 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7467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Date Placeholder 3">
            <a:extLst>
              <a:ext uri="{FF2B5EF4-FFF2-40B4-BE49-F238E27FC236}">
                <a16:creationId xmlns:a16="http://schemas.microsoft.com/office/drawing/2014/main" id="{D1083C74-02A4-4875-BF71-FAE9F7CAB509}"/>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2" name="Footer Placeholder 4">
            <a:extLst>
              <a:ext uri="{FF2B5EF4-FFF2-40B4-BE49-F238E27FC236}">
                <a16:creationId xmlns:a16="http://schemas.microsoft.com/office/drawing/2014/main" id="{5D0DDF14-BEF9-4FA5-8298-F991FF2D214D}"/>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NJ Investment Income Exercises</a:t>
            </a:r>
            <a:endParaRPr lang="en-US" dirty="0"/>
          </a:p>
        </p:txBody>
      </p:sp>
      <p:sp>
        <p:nvSpPr>
          <p:cNvPr id="13" name="Slide Number Placeholder 5">
            <a:extLst>
              <a:ext uri="{FF2B5EF4-FFF2-40B4-BE49-F238E27FC236}">
                <a16:creationId xmlns:a16="http://schemas.microsoft.com/office/drawing/2014/main" id="{1164E733-0D36-4017-AFE0-7045BD07C0EE}"/>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F39D-F6B7-4EB7-86A6-18194CFE1AF2}" type="slidenum">
              <a:rPr lang="en-US" smtClean="0"/>
              <a:t>‹#›</a:t>
            </a:fld>
            <a:endParaRPr lang="en-US" dirty="0"/>
          </a:p>
        </p:txBody>
      </p:sp>
    </p:spTree>
    <p:extLst>
      <p:ext uri="{BB962C8B-B14F-4D97-AF65-F5344CB8AC3E}">
        <p14:creationId xmlns:p14="http://schemas.microsoft.com/office/powerpoint/2010/main" val="133986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A0EB1B25-1EB4-4342-80F2-CB2585FDDCB7}"/>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9" name="Footer Placeholder 4">
            <a:extLst>
              <a:ext uri="{FF2B5EF4-FFF2-40B4-BE49-F238E27FC236}">
                <a16:creationId xmlns:a16="http://schemas.microsoft.com/office/drawing/2014/main" id="{52773845-DB1C-4A72-B1A1-B24AD71EC6A3}"/>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NJ Investment Income Exercises</a:t>
            </a:r>
            <a:endParaRPr lang="en-US" dirty="0"/>
          </a:p>
        </p:txBody>
      </p:sp>
      <p:sp>
        <p:nvSpPr>
          <p:cNvPr id="10" name="Slide Number Placeholder 5">
            <a:extLst>
              <a:ext uri="{FF2B5EF4-FFF2-40B4-BE49-F238E27FC236}">
                <a16:creationId xmlns:a16="http://schemas.microsoft.com/office/drawing/2014/main" id="{A40243EF-E8A5-4F63-B289-12E42D9A0B55}"/>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F39D-F6B7-4EB7-86A6-18194CFE1AF2}" type="slidenum">
              <a:rPr lang="en-US" smtClean="0"/>
              <a:t>‹#›</a:t>
            </a:fld>
            <a:endParaRPr lang="en-US" dirty="0"/>
          </a:p>
        </p:txBody>
      </p:sp>
    </p:spTree>
    <p:extLst>
      <p:ext uri="{BB962C8B-B14F-4D97-AF65-F5344CB8AC3E}">
        <p14:creationId xmlns:p14="http://schemas.microsoft.com/office/powerpoint/2010/main" val="41349219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NJ Investment Income Exercises</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F39D-F6B7-4EB7-86A6-18194CFE1AF2}" type="slidenum">
              <a:rPr lang="en-US" smtClean="0"/>
              <a:t>‹#›</a:t>
            </a:fld>
            <a:endParaRPr 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05775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NJ Investment Income Exercises</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065852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hdr="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1067">
          <p15:clr>
            <a:srgbClr val="F26B43"/>
          </p15:clr>
        </p15:guide>
        <p15:guide id="11" orient="horz" pos="1344">
          <p15:clr>
            <a:srgbClr val="F26B43"/>
          </p15:clr>
        </p15:guide>
        <p15:guide id="12" pos="683">
          <p15:clr>
            <a:srgbClr val="F26B43"/>
          </p15:clr>
        </p15:guide>
        <p15:guide id="13" orient="horz" pos="1056">
          <p15:clr>
            <a:srgbClr val="F26B43"/>
          </p15:clr>
        </p15:guide>
        <p15:guide id="14" orient="horz" pos="828">
          <p15:clr>
            <a:srgbClr val="F26B43"/>
          </p15:clr>
        </p15:guide>
        <p15:guide id="15" pos="8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Exploring Investment Income</a:t>
            </a:r>
          </a:p>
        </p:txBody>
      </p:sp>
      <p:sp>
        <p:nvSpPr>
          <p:cNvPr id="6" name="Cloud 5"/>
          <p:cNvSpPr/>
          <p:nvPr/>
        </p:nvSpPr>
        <p:spPr>
          <a:xfrm>
            <a:off x="685800" y="4191000"/>
            <a:ext cx="2590800" cy="1671637"/>
          </a:xfrm>
          <a:prstGeom prst="cloud">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sz="3600" b="1" dirty="0">
                <a:solidFill>
                  <a:schemeClr val="tx1"/>
                </a:solidFill>
              </a:rPr>
              <a:t>Interest</a:t>
            </a:r>
          </a:p>
        </p:txBody>
      </p:sp>
      <p:sp>
        <p:nvSpPr>
          <p:cNvPr id="7" name="Cloud 6"/>
          <p:cNvSpPr/>
          <p:nvPr/>
        </p:nvSpPr>
        <p:spPr>
          <a:xfrm>
            <a:off x="2554857" y="3050381"/>
            <a:ext cx="2895600" cy="1671637"/>
          </a:xfrm>
          <a:prstGeom prst="cloud">
            <a:avLst/>
          </a:prstGeom>
        </p:spPr>
        <p:style>
          <a:lnRef idx="0">
            <a:schemeClr val="accent3"/>
          </a:lnRef>
          <a:fillRef idx="3">
            <a:schemeClr val="accent3"/>
          </a:fillRef>
          <a:effectRef idx="3">
            <a:schemeClr val="accent3"/>
          </a:effectRef>
          <a:fontRef idx="minor">
            <a:schemeClr val="lt1"/>
          </a:fontRef>
        </p:style>
        <p:txBody>
          <a:bodyPr lIns="0" rIns="0" rtlCol="0" anchor="ctr" anchorCtr="1"/>
          <a:lstStyle/>
          <a:p>
            <a:pPr algn="ctr"/>
            <a:r>
              <a:rPr lang="en-US" sz="3600" b="1" dirty="0">
                <a:solidFill>
                  <a:schemeClr val="tx1"/>
                </a:solidFill>
              </a:rPr>
              <a:t>Dividends</a:t>
            </a:r>
          </a:p>
        </p:txBody>
      </p:sp>
      <p:sp>
        <p:nvSpPr>
          <p:cNvPr id="8" name="Cloud 7"/>
          <p:cNvSpPr/>
          <p:nvPr/>
        </p:nvSpPr>
        <p:spPr>
          <a:xfrm>
            <a:off x="6477000" y="2895600"/>
            <a:ext cx="2895600" cy="1671637"/>
          </a:xfrm>
          <a:prstGeom prst="cloud">
            <a:avLst/>
          </a:prstGeom>
        </p:spPr>
        <p:style>
          <a:lnRef idx="0">
            <a:schemeClr val="accent4"/>
          </a:lnRef>
          <a:fillRef idx="3">
            <a:schemeClr val="accent4"/>
          </a:fillRef>
          <a:effectRef idx="3">
            <a:schemeClr val="accent4"/>
          </a:effectRef>
          <a:fontRef idx="minor">
            <a:schemeClr val="lt1"/>
          </a:fontRef>
        </p:style>
        <p:txBody>
          <a:bodyPr lIns="0" rIns="0" rtlCol="0" anchor="ctr" anchorCtr="1"/>
          <a:lstStyle/>
          <a:p>
            <a:pPr algn="ctr"/>
            <a:r>
              <a:rPr lang="en-US" sz="3600" b="1" dirty="0">
                <a:solidFill>
                  <a:schemeClr val="tx1"/>
                </a:solidFill>
              </a:rPr>
              <a:t>Securities</a:t>
            </a:r>
          </a:p>
        </p:txBody>
      </p:sp>
      <p:sp>
        <p:nvSpPr>
          <p:cNvPr id="9" name="Cloud 8"/>
          <p:cNvSpPr/>
          <p:nvPr/>
        </p:nvSpPr>
        <p:spPr>
          <a:xfrm>
            <a:off x="4114800" y="3978709"/>
            <a:ext cx="2895600" cy="1671637"/>
          </a:xfrm>
          <a:prstGeom prst="cloud">
            <a:avLst/>
          </a:prstGeom>
        </p:spPr>
        <p:style>
          <a:lnRef idx="0">
            <a:schemeClr val="dk1"/>
          </a:lnRef>
          <a:fillRef idx="3">
            <a:schemeClr val="dk1"/>
          </a:fillRef>
          <a:effectRef idx="3">
            <a:schemeClr val="dk1"/>
          </a:effectRef>
          <a:fontRef idx="minor">
            <a:schemeClr val="lt1"/>
          </a:fontRef>
        </p:style>
        <p:txBody>
          <a:bodyPr lIns="0" rIns="0" rtlCol="0" anchor="ctr" anchorCtr="1"/>
          <a:lstStyle/>
          <a:p>
            <a:pPr algn="ctr"/>
            <a:r>
              <a:rPr lang="en-US" sz="3600" b="1" dirty="0">
                <a:solidFill>
                  <a:schemeClr val="tx1"/>
                </a:solidFill>
              </a:rPr>
              <a:t>Home Sale</a:t>
            </a:r>
          </a:p>
        </p:txBody>
      </p:sp>
      <p:sp>
        <p:nvSpPr>
          <p:cNvPr id="3" name="Date Placeholder 2">
            <a:extLst>
              <a:ext uri="{FF2B5EF4-FFF2-40B4-BE49-F238E27FC236}">
                <a16:creationId xmlns:a16="http://schemas.microsoft.com/office/drawing/2014/main" id="{7C93160C-0C3A-4BE3-BDAF-7285FD691460}"/>
              </a:ext>
            </a:extLst>
          </p:cNvPr>
          <p:cNvSpPr>
            <a:spLocks noGrp="1"/>
          </p:cNvSpPr>
          <p:nvPr>
            <p:ph type="dt" sz="half" idx="2"/>
          </p:nvPr>
        </p:nvSpPr>
        <p:spPr/>
        <p:txBody>
          <a:bodyPr/>
          <a:lstStyle/>
          <a:p>
            <a:r>
              <a:rPr lang="en-US"/>
              <a:t>12-15-2020 v1.1</a:t>
            </a:r>
            <a:endParaRPr lang="en-US" dirty="0"/>
          </a:p>
        </p:txBody>
      </p:sp>
      <p:sp>
        <p:nvSpPr>
          <p:cNvPr id="4" name="Footer Placeholder 3">
            <a:extLst>
              <a:ext uri="{FF2B5EF4-FFF2-40B4-BE49-F238E27FC236}">
                <a16:creationId xmlns:a16="http://schemas.microsoft.com/office/drawing/2014/main" id="{D9FDACD1-0E77-47A8-859F-B103EFA8FC6A}"/>
              </a:ext>
            </a:extLst>
          </p:cNvPr>
          <p:cNvSpPr>
            <a:spLocks noGrp="1"/>
          </p:cNvSpPr>
          <p:nvPr>
            <p:ph type="ftr" sz="quarter" idx="3"/>
          </p:nvPr>
        </p:nvSpPr>
        <p:spPr/>
        <p:txBody>
          <a:bodyPr/>
          <a:lstStyle/>
          <a:p>
            <a:r>
              <a:rPr lang="en-US"/>
              <a:t>NJ Investment Income Exercises</a:t>
            </a:r>
            <a:endParaRPr lang="en-US" dirty="0"/>
          </a:p>
        </p:txBody>
      </p:sp>
      <p:sp>
        <p:nvSpPr>
          <p:cNvPr id="5" name="Slide Number Placeholder 4">
            <a:extLst>
              <a:ext uri="{FF2B5EF4-FFF2-40B4-BE49-F238E27FC236}">
                <a16:creationId xmlns:a16="http://schemas.microsoft.com/office/drawing/2014/main" id="{2E5F1CF4-4F99-45C2-A721-C67A4FD77349}"/>
              </a:ext>
            </a:extLst>
          </p:cNvPr>
          <p:cNvSpPr>
            <a:spLocks noGrp="1"/>
          </p:cNvSpPr>
          <p:nvPr>
            <p:ph type="sldNum" sz="quarter" idx="4"/>
          </p:nvPr>
        </p:nvSpPr>
        <p:spPr/>
        <p:txBody>
          <a:bodyPr/>
          <a:lstStyle/>
          <a:p>
            <a:fld id="{0D5AF39D-F6B7-4EB7-86A6-18194CFE1AF2}" type="slidenum">
              <a:rPr lang="en-US" smtClean="0"/>
              <a:t>1</a:t>
            </a:fld>
            <a:endParaRPr lang="en-US" dirty="0"/>
          </a:p>
        </p:txBody>
      </p:sp>
    </p:spTree>
    <p:extLst>
      <p:ext uri="{BB962C8B-B14F-4D97-AF65-F5344CB8AC3E}">
        <p14:creationId xmlns:p14="http://schemas.microsoft.com/office/powerpoint/2010/main" val="2963555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10</a:t>
            </a:fld>
            <a:endParaRPr lang="en-US" dirty="0"/>
          </a:p>
        </p:txBody>
      </p:sp>
      <p:sp>
        <p:nvSpPr>
          <p:cNvPr id="2" name="Title 1"/>
          <p:cNvSpPr>
            <a:spLocks noGrp="1"/>
          </p:cNvSpPr>
          <p:nvPr>
            <p:ph type="title"/>
          </p:nvPr>
        </p:nvSpPr>
        <p:spPr/>
        <p:txBody>
          <a:bodyPr>
            <a:normAutofit/>
          </a:bodyPr>
          <a:lstStyle/>
          <a:p>
            <a:r>
              <a:rPr lang="en-US" dirty="0"/>
              <a:t>Qualified Dividends</a:t>
            </a:r>
          </a:p>
        </p:txBody>
      </p:sp>
      <p:sp>
        <p:nvSpPr>
          <p:cNvPr id="6" name="Footer Placeholder 5"/>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4" name="Date Placeholder 3">
            <a:extLst>
              <a:ext uri="{FF2B5EF4-FFF2-40B4-BE49-F238E27FC236}">
                <a16:creationId xmlns:a16="http://schemas.microsoft.com/office/drawing/2014/main" id="{5675B4A4-413D-488B-9CD3-EC2943C7D6B0}"/>
              </a:ext>
            </a:extLst>
          </p:cNvPr>
          <p:cNvSpPr>
            <a:spLocks noGrp="1"/>
          </p:cNvSpPr>
          <p:nvPr>
            <p:ph type="dt" sz="half" idx="2"/>
          </p:nvPr>
        </p:nvSpPr>
        <p:spPr/>
        <p:txBody>
          <a:bodyPr/>
          <a:lstStyle/>
          <a:p>
            <a:r>
              <a:rPr lang="en-US"/>
              <a:t>12-15-2020 v1.1</a:t>
            </a:r>
            <a:endParaRPr lang="en-US" dirty="0"/>
          </a:p>
        </p:txBody>
      </p:sp>
      <p:cxnSp>
        <p:nvCxnSpPr>
          <p:cNvPr id="11" name="Straight Arrow Connector 10">
            <a:extLst>
              <a:ext uri="{FF2B5EF4-FFF2-40B4-BE49-F238E27FC236}">
                <a16:creationId xmlns:a16="http://schemas.microsoft.com/office/drawing/2014/main" id="{1E65F216-1848-4BE6-82C5-C3AC52BB3A7C}"/>
              </a:ext>
            </a:extLst>
          </p:cNvPr>
          <p:cNvCxnSpPr>
            <a:cxnSpLocks/>
          </p:cNvCxnSpPr>
          <p:nvPr/>
        </p:nvCxnSpPr>
        <p:spPr>
          <a:xfrm>
            <a:off x="228603" y="4343400"/>
            <a:ext cx="762000"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0D591FD-B5EF-47EB-8FDC-59E9919A6366}"/>
              </a:ext>
            </a:extLst>
          </p:cNvPr>
          <p:cNvPicPr>
            <a:picLocks noChangeAspect="1"/>
          </p:cNvPicPr>
          <p:nvPr/>
        </p:nvPicPr>
        <p:blipFill>
          <a:blip r:embed="rId3"/>
          <a:stretch>
            <a:fillRect/>
          </a:stretch>
        </p:blipFill>
        <p:spPr>
          <a:xfrm>
            <a:off x="977856" y="2484139"/>
            <a:ext cx="10584856" cy="2133597"/>
          </a:xfrm>
          <a:prstGeom prst="rect">
            <a:avLst/>
          </a:prstGeom>
        </p:spPr>
      </p:pic>
    </p:spTree>
    <p:extLst>
      <p:ext uri="{BB962C8B-B14F-4D97-AF65-F5344CB8AC3E}">
        <p14:creationId xmlns:p14="http://schemas.microsoft.com/office/powerpoint/2010/main" val="166795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AF39D-F6B7-4EB7-86A6-18194CFE1AF2}" type="slidenum">
              <a:rPr lang="en-US" smtClean="0"/>
              <a:t>11</a:t>
            </a:fld>
            <a:endParaRPr lang="en-US" dirty="0"/>
          </a:p>
        </p:txBody>
      </p:sp>
      <p:sp>
        <p:nvSpPr>
          <p:cNvPr id="3" name="TextBox 2"/>
          <p:cNvSpPr txBox="1"/>
          <p:nvPr/>
        </p:nvSpPr>
        <p:spPr>
          <a:xfrm>
            <a:off x="381000" y="24825"/>
            <a:ext cx="2856103" cy="584775"/>
          </a:xfrm>
          <a:prstGeom prst="rect">
            <a:avLst/>
          </a:prstGeom>
          <a:noFill/>
        </p:spPr>
        <p:txBody>
          <a:bodyPr wrap="none" rtlCol="0">
            <a:spAutoFit/>
          </a:bodyPr>
          <a:lstStyle/>
          <a:p>
            <a:r>
              <a:rPr lang="en-US" sz="3200" b="1" dirty="0">
                <a:solidFill>
                  <a:srgbClr val="FF0000"/>
                </a:solidFill>
              </a:rPr>
              <a:t>Interest Income</a:t>
            </a:r>
          </a:p>
        </p:txBody>
      </p:sp>
      <p:sp>
        <p:nvSpPr>
          <p:cNvPr id="4" name="Footer Placeholder 3"/>
          <p:cNvSpPr>
            <a:spLocks noGrp="1"/>
          </p:cNvSpPr>
          <p:nvPr>
            <p:ph type="ftr" sz="quarter" idx="11"/>
          </p:nvPr>
        </p:nvSpPr>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2045DF3B-F734-4D57-8B69-20092C2553CA}"/>
              </a:ext>
            </a:extLst>
          </p:cNvPr>
          <p:cNvSpPr>
            <a:spLocks noGrp="1"/>
          </p:cNvSpPr>
          <p:nvPr>
            <p:ph type="dt" sz="half" idx="10"/>
          </p:nvPr>
        </p:nvSpPr>
        <p:spPr/>
        <p:txBody>
          <a:bodyPr/>
          <a:lstStyle/>
          <a:p>
            <a:r>
              <a:rPr lang="en-US"/>
              <a:t>12-15-2020 v1.1</a:t>
            </a:r>
            <a:endParaRPr lang="en-US" dirty="0"/>
          </a:p>
        </p:txBody>
      </p:sp>
      <p:pic>
        <p:nvPicPr>
          <p:cNvPr id="10" name="Picture 9">
            <a:extLst>
              <a:ext uri="{FF2B5EF4-FFF2-40B4-BE49-F238E27FC236}">
                <a16:creationId xmlns:a16="http://schemas.microsoft.com/office/drawing/2014/main" id="{7BFEA067-4FCC-43A8-B527-7D2BBEBCE24C}"/>
              </a:ext>
            </a:extLst>
          </p:cNvPr>
          <p:cNvPicPr>
            <a:picLocks noChangeAspect="1"/>
          </p:cNvPicPr>
          <p:nvPr/>
        </p:nvPicPr>
        <p:blipFill>
          <a:blip r:embed="rId3"/>
          <a:stretch>
            <a:fillRect/>
          </a:stretch>
        </p:blipFill>
        <p:spPr>
          <a:xfrm>
            <a:off x="1921013" y="762000"/>
            <a:ext cx="8637421" cy="5180795"/>
          </a:xfrm>
          <a:prstGeom prst="rect">
            <a:avLst/>
          </a:prstGeom>
        </p:spPr>
      </p:pic>
      <p:sp>
        <p:nvSpPr>
          <p:cNvPr id="11" name="Oval 10">
            <a:extLst>
              <a:ext uri="{FF2B5EF4-FFF2-40B4-BE49-F238E27FC236}">
                <a16:creationId xmlns:a16="http://schemas.microsoft.com/office/drawing/2014/main" id="{EEFAC053-F12B-4064-A943-9C2C58941254}"/>
              </a:ext>
            </a:extLst>
          </p:cNvPr>
          <p:cNvSpPr/>
          <p:nvPr/>
        </p:nvSpPr>
        <p:spPr>
          <a:xfrm>
            <a:off x="5943600" y="1828800"/>
            <a:ext cx="1219200" cy="53340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17847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12</a:t>
            </a:fld>
            <a:endParaRPr lang="en-US" dirty="0"/>
          </a:p>
        </p:txBody>
      </p:sp>
      <p:sp>
        <p:nvSpPr>
          <p:cNvPr id="2" name="Title 1"/>
          <p:cNvSpPr>
            <a:spLocks noGrp="1"/>
          </p:cNvSpPr>
          <p:nvPr>
            <p:ph type="title"/>
          </p:nvPr>
        </p:nvSpPr>
        <p:spPr/>
        <p:txBody>
          <a:bodyPr>
            <a:normAutofit/>
          </a:bodyPr>
          <a:lstStyle/>
          <a:p>
            <a:r>
              <a:rPr lang="en-US" dirty="0"/>
              <a:t>Taxable Interest</a:t>
            </a:r>
          </a:p>
        </p:txBody>
      </p:sp>
      <p:cxnSp>
        <p:nvCxnSpPr>
          <p:cNvPr id="8" name="Straight Arrow Connector 7"/>
          <p:cNvCxnSpPr/>
          <p:nvPr/>
        </p:nvCxnSpPr>
        <p:spPr>
          <a:xfrm flipV="1">
            <a:off x="152403" y="4419600"/>
            <a:ext cx="457200" cy="1"/>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4" name="Date Placeholder 3">
            <a:extLst>
              <a:ext uri="{FF2B5EF4-FFF2-40B4-BE49-F238E27FC236}">
                <a16:creationId xmlns:a16="http://schemas.microsoft.com/office/drawing/2014/main" id="{4543B786-A2A0-4A85-AF17-B7EB3AD0896C}"/>
              </a:ext>
            </a:extLst>
          </p:cNvPr>
          <p:cNvSpPr>
            <a:spLocks noGrp="1"/>
          </p:cNvSpPr>
          <p:nvPr>
            <p:ph type="dt" sz="half" idx="2"/>
          </p:nvPr>
        </p:nvSpPr>
        <p:spPr/>
        <p:txBody>
          <a:bodyPr/>
          <a:lstStyle/>
          <a:p>
            <a:r>
              <a:rPr lang="en-US"/>
              <a:t>12-15-2020 v1.1</a:t>
            </a:r>
            <a:endParaRPr lang="en-US" dirty="0"/>
          </a:p>
        </p:txBody>
      </p:sp>
      <p:pic>
        <p:nvPicPr>
          <p:cNvPr id="15" name="Picture 14">
            <a:extLst>
              <a:ext uri="{FF2B5EF4-FFF2-40B4-BE49-F238E27FC236}">
                <a16:creationId xmlns:a16="http://schemas.microsoft.com/office/drawing/2014/main" id="{A3C1F50E-B5E3-4B20-81F8-9DE29B892559}"/>
              </a:ext>
            </a:extLst>
          </p:cNvPr>
          <p:cNvPicPr>
            <a:picLocks noChangeAspect="1"/>
          </p:cNvPicPr>
          <p:nvPr/>
        </p:nvPicPr>
        <p:blipFill>
          <a:blip r:embed="rId3"/>
          <a:stretch>
            <a:fillRect/>
          </a:stretch>
        </p:blipFill>
        <p:spPr>
          <a:xfrm>
            <a:off x="621326" y="2133617"/>
            <a:ext cx="11011144" cy="2438388"/>
          </a:xfrm>
          <a:prstGeom prst="rect">
            <a:avLst/>
          </a:prstGeom>
        </p:spPr>
      </p:pic>
    </p:spTree>
    <p:extLst>
      <p:ext uri="{BB962C8B-B14F-4D97-AF65-F5344CB8AC3E}">
        <p14:creationId xmlns:p14="http://schemas.microsoft.com/office/powerpoint/2010/main" val="388280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13</a:t>
            </a:fld>
            <a:endParaRPr lang="en-US" dirty="0"/>
          </a:p>
        </p:txBody>
      </p:sp>
      <p:sp>
        <p:nvSpPr>
          <p:cNvPr id="4" name="Content Placeholder 3"/>
          <p:cNvSpPr>
            <a:spLocks noGrp="1"/>
          </p:cNvSpPr>
          <p:nvPr>
            <p:ph sz="quarter" idx="12"/>
          </p:nvPr>
        </p:nvSpPr>
        <p:spPr>
          <a:xfrm>
            <a:off x="1219200" y="1524000"/>
            <a:ext cx="9753600" cy="4419600"/>
          </a:xfrm>
        </p:spPr>
        <p:txBody>
          <a:bodyPr>
            <a:normAutofit/>
          </a:bodyPr>
          <a:lstStyle/>
          <a:p>
            <a:r>
              <a:rPr lang="en-US" dirty="0"/>
              <a:t>Assume the interest on the 1099-INT was from a US Savings Bond.  Where would the interest be reported on the 1099-INT?   </a:t>
            </a:r>
            <a:r>
              <a:rPr lang="en-US" dirty="0">
                <a:solidFill>
                  <a:srgbClr val="00B050"/>
                </a:solidFill>
              </a:rPr>
              <a:t>Edit the 1099-INT</a:t>
            </a:r>
          </a:p>
          <a:p>
            <a:r>
              <a:rPr lang="en-US" dirty="0"/>
              <a:t>What is the tax law for NJ on US Savings Bond interest?  How do you reflect the NJ tax law in TaxSlayer?  </a:t>
            </a:r>
            <a:r>
              <a:rPr lang="en-US" dirty="0">
                <a:solidFill>
                  <a:srgbClr val="00B050"/>
                </a:solidFill>
              </a:rPr>
              <a:t>Make the additional entry on the 1099-INT screen</a:t>
            </a:r>
          </a:p>
          <a:p>
            <a:r>
              <a:rPr lang="en-US" dirty="0"/>
              <a:t>What happened to the Federal refund?  the NJ refund?</a:t>
            </a:r>
          </a:p>
          <a:p>
            <a:pPr marL="0" indent="0">
              <a:buNone/>
            </a:pPr>
            <a:endParaRPr lang="en-US" dirty="0"/>
          </a:p>
        </p:txBody>
      </p:sp>
      <p:sp>
        <p:nvSpPr>
          <p:cNvPr id="2" name="Title 1"/>
          <p:cNvSpPr>
            <a:spLocks noGrp="1"/>
          </p:cNvSpPr>
          <p:nvPr>
            <p:ph type="title"/>
          </p:nvPr>
        </p:nvSpPr>
        <p:spPr/>
        <p:txBody>
          <a:bodyPr/>
          <a:lstStyle/>
          <a:p>
            <a:r>
              <a:rPr lang="en-US" dirty="0"/>
              <a:t>Interest on US Savings Bond</a:t>
            </a:r>
          </a:p>
        </p:txBody>
      </p:sp>
      <p:sp>
        <p:nvSpPr>
          <p:cNvPr id="5" name="Footer Placeholder 4"/>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50097CE8-9379-4CBD-94F5-05CE721DBB61}"/>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6710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14</a:t>
            </a:fld>
            <a:endParaRPr lang="en-US" dirty="0"/>
          </a:p>
        </p:txBody>
      </p:sp>
      <p:sp>
        <p:nvSpPr>
          <p:cNvPr id="2" name="Title 1"/>
          <p:cNvSpPr>
            <a:spLocks noGrp="1"/>
          </p:cNvSpPr>
          <p:nvPr>
            <p:ph type="title"/>
          </p:nvPr>
        </p:nvSpPr>
        <p:spPr/>
        <p:txBody>
          <a:bodyPr>
            <a:normAutofit/>
          </a:bodyPr>
          <a:lstStyle/>
          <a:p>
            <a:r>
              <a:rPr lang="en-US" dirty="0"/>
              <a:t>Interest on US Savings Bond</a:t>
            </a:r>
          </a:p>
        </p:txBody>
      </p:sp>
      <p:cxnSp>
        <p:nvCxnSpPr>
          <p:cNvPr id="7" name="Straight Arrow Connector 6"/>
          <p:cNvCxnSpPr>
            <a:cxnSpLocks/>
          </p:cNvCxnSpPr>
          <p:nvPr/>
        </p:nvCxnSpPr>
        <p:spPr>
          <a:xfrm>
            <a:off x="304797" y="4724400"/>
            <a:ext cx="685803"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4" name="Date Placeholder 3">
            <a:extLst>
              <a:ext uri="{FF2B5EF4-FFF2-40B4-BE49-F238E27FC236}">
                <a16:creationId xmlns:a16="http://schemas.microsoft.com/office/drawing/2014/main" id="{2A5B0693-BCAB-495D-B652-8BA4D3AEF55C}"/>
              </a:ext>
            </a:extLst>
          </p:cNvPr>
          <p:cNvSpPr>
            <a:spLocks noGrp="1"/>
          </p:cNvSpPr>
          <p:nvPr>
            <p:ph type="dt" sz="half" idx="2"/>
          </p:nvPr>
        </p:nvSpPr>
        <p:spPr/>
        <p:txBody>
          <a:bodyPr/>
          <a:lstStyle/>
          <a:p>
            <a:r>
              <a:rPr lang="en-US"/>
              <a:t>12-15-2020 v1.1</a:t>
            </a:r>
            <a:endParaRPr lang="en-US" dirty="0"/>
          </a:p>
        </p:txBody>
      </p:sp>
      <p:pic>
        <p:nvPicPr>
          <p:cNvPr id="16" name="Picture 15">
            <a:extLst>
              <a:ext uri="{FF2B5EF4-FFF2-40B4-BE49-F238E27FC236}">
                <a16:creationId xmlns:a16="http://schemas.microsoft.com/office/drawing/2014/main" id="{9AF719D0-5A79-420B-BB48-5954462721BD}"/>
              </a:ext>
            </a:extLst>
          </p:cNvPr>
          <p:cNvPicPr>
            <a:picLocks noChangeAspect="1"/>
          </p:cNvPicPr>
          <p:nvPr/>
        </p:nvPicPr>
        <p:blipFill>
          <a:blip r:embed="rId3"/>
          <a:stretch>
            <a:fillRect/>
          </a:stretch>
        </p:blipFill>
        <p:spPr>
          <a:xfrm>
            <a:off x="990600" y="2209800"/>
            <a:ext cx="10636594" cy="2832722"/>
          </a:xfrm>
          <a:prstGeom prst="rect">
            <a:avLst/>
          </a:prstGeom>
        </p:spPr>
      </p:pic>
    </p:spTree>
    <p:extLst>
      <p:ext uri="{BB962C8B-B14F-4D97-AF65-F5344CB8AC3E}">
        <p14:creationId xmlns:p14="http://schemas.microsoft.com/office/powerpoint/2010/main" val="275923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15</a:t>
            </a:fld>
            <a:endParaRPr lang="en-US" dirty="0"/>
          </a:p>
        </p:txBody>
      </p:sp>
      <p:sp>
        <p:nvSpPr>
          <p:cNvPr id="4" name="Content Placeholder 3"/>
          <p:cNvSpPr>
            <a:spLocks noGrp="1"/>
          </p:cNvSpPr>
          <p:nvPr>
            <p:ph sz="quarter" idx="12"/>
          </p:nvPr>
        </p:nvSpPr>
        <p:spPr/>
        <p:txBody>
          <a:bodyPr>
            <a:normAutofit/>
          </a:bodyPr>
          <a:lstStyle/>
          <a:p>
            <a:r>
              <a:rPr lang="en-US" dirty="0"/>
              <a:t>Assume that Ray had the $100 reported on line 2a (Total Capital Gain Distributions) of his 1099-DIV instead of receiving the $100 as interest</a:t>
            </a:r>
          </a:p>
          <a:p>
            <a:pPr lvl="1"/>
            <a:r>
              <a:rPr lang="en-US" dirty="0">
                <a:solidFill>
                  <a:srgbClr val="00B050"/>
                </a:solidFill>
              </a:rPr>
              <a:t>Delete 1099-INT for $100 Interest</a:t>
            </a:r>
          </a:p>
          <a:p>
            <a:pPr lvl="1"/>
            <a:r>
              <a:rPr lang="en-US" dirty="0">
                <a:solidFill>
                  <a:srgbClr val="00B050"/>
                </a:solidFill>
              </a:rPr>
              <a:t>Edit Ray’s 1099-DIV by entering $100 in box 2a</a:t>
            </a:r>
          </a:p>
        </p:txBody>
      </p:sp>
      <p:sp>
        <p:nvSpPr>
          <p:cNvPr id="2" name="Title 1"/>
          <p:cNvSpPr>
            <a:spLocks noGrp="1"/>
          </p:cNvSpPr>
          <p:nvPr>
            <p:ph type="title"/>
          </p:nvPr>
        </p:nvSpPr>
        <p:spPr/>
        <p:txBody>
          <a:bodyPr/>
          <a:lstStyle/>
          <a:p>
            <a:r>
              <a:rPr lang="en-US" dirty="0"/>
              <a:t>Capital Gain vs. Interest</a:t>
            </a:r>
          </a:p>
        </p:txBody>
      </p:sp>
      <p:sp>
        <p:nvSpPr>
          <p:cNvPr id="5" name="Footer Placeholder 4"/>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8A78B136-703D-42A3-9310-DA2C8DD1E81B}"/>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292585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AF39D-F6B7-4EB7-86A6-18194CFE1AF2}" type="slidenum">
              <a:rPr lang="en-US" smtClean="0"/>
              <a:t>16</a:t>
            </a:fld>
            <a:endParaRPr lang="en-US" dirty="0"/>
          </a:p>
        </p:txBody>
      </p:sp>
      <p:sp>
        <p:nvSpPr>
          <p:cNvPr id="5" name="TextBox 4">
            <a:extLst>
              <a:ext uri="{FF2B5EF4-FFF2-40B4-BE49-F238E27FC236}">
                <a16:creationId xmlns:a16="http://schemas.microsoft.com/office/drawing/2014/main" id="{0B5E1D95-981B-474C-87BD-61885E34E7B2}"/>
              </a:ext>
            </a:extLst>
          </p:cNvPr>
          <p:cNvSpPr txBox="1"/>
          <p:nvPr/>
        </p:nvSpPr>
        <p:spPr>
          <a:xfrm>
            <a:off x="381000" y="26944"/>
            <a:ext cx="4531369" cy="584775"/>
          </a:xfrm>
          <a:prstGeom prst="rect">
            <a:avLst/>
          </a:prstGeom>
          <a:noFill/>
        </p:spPr>
        <p:txBody>
          <a:bodyPr wrap="none" rtlCol="0">
            <a:spAutoFit/>
          </a:bodyPr>
          <a:lstStyle/>
          <a:p>
            <a:r>
              <a:rPr lang="en-US" sz="3200" b="1" dirty="0">
                <a:solidFill>
                  <a:srgbClr val="FF0000"/>
                </a:solidFill>
              </a:rPr>
              <a:t>Capital Gain Distributions</a:t>
            </a:r>
          </a:p>
        </p:txBody>
      </p:sp>
      <p:sp>
        <p:nvSpPr>
          <p:cNvPr id="10" name="Oval 9">
            <a:extLst>
              <a:ext uri="{FF2B5EF4-FFF2-40B4-BE49-F238E27FC236}">
                <a16:creationId xmlns:a16="http://schemas.microsoft.com/office/drawing/2014/main" id="{2E499592-B0DB-446F-ABE8-FC0EBBC910E7}"/>
              </a:ext>
            </a:extLst>
          </p:cNvPr>
          <p:cNvSpPr/>
          <p:nvPr/>
        </p:nvSpPr>
        <p:spPr>
          <a:xfrm>
            <a:off x="5981699" y="1752600"/>
            <a:ext cx="1219200" cy="53340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p>
            <a:r>
              <a:rPr lang="en-US"/>
              <a:t>NJ Investment Income Exercises</a:t>
            </a:r>
            <a:endParaRPr lang="en-US" dirty="0"/>
          </a:p>
        </p:txBody>
      </p:sp>
      <p:sp>
        <p:nvSpPr>
          <p:cNvPr id="4" name="Date Placeholder 3">
            <a:extLst>
              <a:ext uri="{FF2B5EF4-FFF2-40B4-BE49-F238E27FC236}">
                <a16:creationId xmlns:a16="http://schemas.microsoft.com/office/drawing/2014/main" id="{4289DAF8-F847-4293-B7BE-C34026BC69C1}"/>
              </a:ext>
            </a:extLst>
          </p:cNvPr>
          <p:cNvSpPr>
            <a:spLocks noGrp="1"/>
          </p:cNvSpPr>
          <p:nvPr>
            <p:ph type="dt" sz="half" idx="10"/>
          </p:nvPr>
        </p:nvSpPr>
        <p:spPr/>
        <p:txBody>
          <a:bodyPr/>
          <a:lstStyle/>
          <a:p>
            <a:r>
              <a:rPr lang="en-US"/>
              <a:t>12-15-2020 v1.1</a:t>
            </a:r>
            <a:endParaRPr lang="en-US" dirty="0"/>
          </a:p>
        </p:txBody>
      </p:sp>
      <p:pic>
        <p:nvPicPr>
          <p:cNvPr id="9" name="Picture 8">
            <a:extLst>
              <a:ext uri="{FF2B5EF4-FFF2-40B4-BE49-F238E27FC236}">
                <a16:creationId xmlns:a16="http://schemas.microsoft.com/office/drawing/2014/main" id="{6D96A9B7-ED2D-48B4-8771-9A3ED5B52ED2}"/>
              </a:ext>
            </a:extLst>
          </p:cNvPr>
          <p:cNvPicPr>
            <a:picLocks noChangeAspect="1"/>
          </p:cNvPicPr>
          <p:nvPr/>
        </p:nvPicPr>
        <p:blipFill>
          <a:blip r:embed="rId3"/>
          <a:stretch>
            <a:fillRect/>
          </a:stretch>
        </p:blipFill>
        <p:spPr>
          <a:xfrm>
            <a:off x="1981200" y="779411"/>
            <a:ext cx="7967044" cy="5130114"/>
          </a:xfrm>
          <a:prstGeom prst="rect">
            <a:avLst/>
          </a:prstGeom>
        </p:spPr>
      </p:pic>
      <p:sp>
        <p:nvSpPr>
          <p:cNvPr id="11" name="Oval 10">
            <a:extLst>
              <a:ext uri="{FF2B5EF4-FFF2-40B4-BE49-F238E27FC236}">
                <a16:creationId xmlns:a16="http://schemas.microsoft.com/office/drawing/2014/main" id="{2A81372F-169F-410E-82C6-EE8AD8A39768}"/>
              </a:ext>
            </a:extLst>
          </p:cNvPr>
          <p:cNvSpPr/>
          <p:nvPr/>
        </p:nvSpPr>
        <p:spPr>
          <a:xfrm>
            <a:off x="5715000" y="2186992"/>
            <a:ext cx="1219200" cy="53340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98311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17</a:t>
            </a:fld>
            <a:endParaRPr lang="en-US" dirty="0"/>
          </a:p>
        </p:txBody>
      </p:sp>
      <p:sp>
        <p:nvSpPr>
          <p:cNvPr id="4" name="Content Placeholder 3"/>
          <p:cNvSpPr>
            <a:spLocks noGrp="1"/>
          </p:cNvSpPr>
          <p:nvPr>
            <p:ph sz="quarter" idx="12"/>
          </p:nvPr>
        </p:nvSpPr>
        <p:spPr>
          <a:xfrm>
            <a:off x="1278833" y="1524001"/>
            <a:ext cx="9753600" cy="1828799"/>
          </a:xfrm>
        </p:spPr>
        <p:txBody>
          <a:bodyPr>
            <a:normAutofit/>
          </a:bodyPr>
          <a:lstStyle/>
          <a:p>
            <a:r>
              <a:rPr lang="en-US" dirty="0"/>
              <a:t>Note that the AGI remained the same but the Federal refund increased.  Why?</a:t>
            </a:r>
          </a:p>
          <a:p>
            <a:r>
              <a:rPr lang="en-US" dirty="0"/>
              <a:t>Why did the NJ refund go back down?</a:t>
            </a:r>
          </a:p>
        </p:txBody>
      </p:sp>
      <p:sp>
        <p:nvSpPr>
          <p:cNvPr id="2" name="Title 1"/>
          <p:cNvSpPr>
            <a:spLocks noGrp="1"/>
          </p:cNvSpPr>
          <p:nvPr>
            <p:ph type="title"/>
          </p:nvPr>
        </p:nvSpPr>
        <p:spPr/>
        <p:txBody>
          <a:bodyPr/>
          <a:lstStyle/>
          <a:p>
            <a:r>
              <a:rPr lang="en-US" dirty="0"/>
              <a:t>Capital Gain vs. Interest</a:t>
            </a:r>
          </a:p>
        </p:txBody>
      </p:sp>
      <p:sp>
        <p:nvSpPr>
          <p:cNvPr id="6" name="Footer Placeholder 5"/>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5" name="Date Placeholder 4">
            <a:extLst>
              <a:ext uri="{FF2B5EF4-FFF2-40B4-BE49-F238E27FC236}">
                <a16:creationId xmlns:a16="http://schemas.microsoft.com/office/drawing/2014/main" id="{98D92672-84B3-4819-B3EF-0167D76A964C}"/>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192356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18</a:t>
            </a:fld>
            <a:endParaRPr lang="en-US" dirty="0"/>
          </a:p>
        </p:txBody>
      </p:sp>
      <p:sp>
        <p:nvSpPr>
          <p:cNvPr id="2" name="Title 1"/>
          <p:cNvSpPr>
            <a:spLocks noGrp="1"/>
          </p:cNvSpPr>
          <p:nvPr>
            <p:ph type="title"/>
          </p:nvPr>
        </p:nvSpPr>
        <p:spPr/>
        <p:txBody>
          <a:bodyPr>
            <a:normAutofit/>
          </a:bodyPr>
          <a:lstStyle/>
          <a:p>
            <a:r>
              <a:rPr lang="en-US" dirty="0"/>
              <a:t>Capital Gain vs. Interest</a:t>
            </a:r>
          </a:p>
        </p:txBody>
      </p:sp>
      <p:cxnSp>
        <p:nvCxnSpPr>
          <p:cNvPr id="8" name="Straight Arrow Connector 7"/>
          <p:cNvCxnSpPr>
            <a:cxnSpLocks/>
          </p:cNvCxnSpPr>
          <p:nvPr/>
        </p:nvCxnSpPr>
        <p:spPr>
          <a:xfrm>
            <a:off x="126994" y="4953000"/>
            <a:ext cx="635006"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6FAC6C95-0469-4301-A109-EA3BCAC2FFFD}"/>
              </a:ext>
            </a:extLst>
          </p:cNvPr>
          <p:cNvSpPr>
            <a:spLocks noGrp="1"/>
          </p:cNvSpPr>
          <p:nvPr>
            <p:ph type="dt" sz="half" idx="2"/>
          </p:nvPr>
        </p:nvSpPr>
        <p:spPr/>
        <p:txBody>
          <a:bodyPr/>
          <a:lstStyle/>
          <a:p>
            <a:r>
              <a:rPr lang="en-US"/>
              <a:t>12-15-2020 v1.1</a:t>
            </a:r>
            <a:endParaRPr lang="en-US" dirty="0"/>
          </a:p>
        </p:txBody>
      </p:sp>
      <p:pic>
        <p:nvPicPr>
          <p:cNvPr id="14" name="Picture 13">
            <a:extLst>
              <a:ext uri="{FF2B5EF4-FFF2-40B4-BE49-F238E27FC236}">
                <a16:creationId xmlns:a16="http://schemas.microsoft.com/office/drawing/2014/main" id="{B77C96BA-571A-4B1E-B078-F260583AC6DF}"/>
              </a:ext>
            </a:extLst>
          </p:cNvPr>
          <p:cNvPicPr>
            <a:picLocks noChangeAspect="1"/>
          </p:cNvPicPr>
          <p:nvPr/>
        </p:nvPicPr>
        <p:blipFill>
          <a:blip r:embed="rId3"/>
          <a:stretch>
            <a:fillRect/>
          </a:stretch>
        </p:blipFill>
        <p:spPr>
          <a:xfrm>
            <a:off x="762000" y="1828800"/>
            <a:ext cx="10817522" cy="3706440"/>
          </a:xfrm>
          <a:prstGeom prst="rect">
            <a:avLst/>
          </a:prstGeom>
        </p:spPr>
      </p:pic>
    </p:spTree>
    <p:extLst>
      <p:ext uri="{BB962C8B-B14F-4D97-AF65-F5344CB8AC3E}">
        <p14:creationId xmlns:p14="http://schemas.microsoft.com/office/powerpoint/2010/main" val="91420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AF39D-F6B7-4EB7-86A6-18194CFE1AF2}" type="slidenum">
              <a:rPr lang="en-US" smtClean="0"/>
              <a:t>19</a:t>
            </a:fld>
            <a:endParaRPr lang="en-US" dirty="0"/>
          </a:p>
        </p:txBody>
      </p:sp>
      <p:sp>
        <p:nvSpPr>
          <p:cNvPr id="3" name="Oval 2"/>
          <p:cNvSpPr/>
          <p:nvPr/>
        </p:nvSpPr>
        <p:spPr>
          <a:xfrm>
            <a:off x="8153400" y="2941001"/>
            <a:ext cx="6096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381000" y="304800"/>
            <a:ext cx="4402744" cy="584775"/>
          </a:xfrm>
          <a:prstGeom prst="rect">
            <a:avLst/>
          </a:prstGeom>
          <a:noFill/>
        </p:spPr>
        <p:txBody>
          <a:bodyPr wrap="none" rtlCol="0">
            <a:spAutoFit/>
          </a:bodyPr>
          <a:lstStyle/>
          <a:p>
            <a:r>
              <a:rPr lang="en-US" sz="3200" b="1" dirty="0">
                <a:solidFill>
                  <a:srgbClr val="FF0000"/>
                </a:solidFill>
              </a:rPr>
              <a:t>Short-Term Capital Gains</a:t>
            </a:r>
          </a:p>
        </p:txBody>
      </p:sp>
      <p:sp>
        <p:nvSpPr>
          <p:cNvPr id="6" name="Footer Placeholder 5"/>
          <p:cNvSpPr>
            <a:spLocks noGrp="1"/>
          </p:cNvSpPr>
          <p:nvPr>
            <p:ph type="ftr" sz="quarter" idx="11"/>
          </p:nvPr>
        </p:nvSpPr>
        <p:spPr/>
        <p:txBody>
          <a:bodyPr/>
          <a:lstStyle/>
          <a:p>
            <a:r>
              <a:rPr lang="en-US"/>
              <a:t>NJ Investment Income Exercises</a:t>
            </a:r>
            <a:endParaRPr lang="en-US" dirty="0"/>
          </a:p>
        </p:txBody>
      </p:sp>
      <p:sp>
        <p:nvSpPr>
          <p:cNvPr id="7" name="Date Placeholder 6">
            <a:extLst>
              <a:ext uri="{FF2B5EF4-FFF2-40B4-BE49-F238E27FC236}">
                <a16:creationId xmlns:a16="http://schemas.microsoft.com/office/drawing/2014/main" id="{3A5A4313-DBFF-4A91-9E2F-6B2B626D484E}"/>
              </a:ext>
            </a:extLst>
          </p:cNvPr>
          <p:cNvSpPr>
            <a:spLocks noGrp="1"/>
          </p:cNvSpPr>
          <p:nvPr>
            <p:ph type="dt" sz="half" idx="10"/>
          </p:nvPr>
        </p:nvSpPr>
        <p:spPr/>
        <p:txBody>
          <a:bodyPr/>
          <a:lstStyle/>
          <a:p>
            <a:r>
              <a:rPr lang="en-US"/>
              <a:t>12-15-2020 v1.1</a:t>
            </a:r>
            <a:endParaRPr lang="en-US" dirty="0"/>
          </a:p>
        </p:txBody>
      </p:sp>
      <p:pic>
        <p:nvPicPr>
          <p:cNvPr id="9" name="Picture 8">
            <a:extLst>
              <a:ext uri="{FF2B5EF4-FFF2-40B4-BE49-F238E27FC236}">
                <a16:creationId xmlns:a16="http://schemas.microsoft.com/office/drawing/2014/main" id="{60C87C35-A1F5-4C69-8155-9DBDF5F00BAD}"/>
              </a:ext>
            </a:extLst>
          </p:cNvPr>
          <p:cNvPicPr>
            <a:picLocks noChangeAspect="1"/>
          </p:cNvPicPr>
          <p:nvPr/>
        </p:nvPicPr>
        <p:blipFill>
          <a:blip r:embed="rId3"/>
          <a:stretch>
            <a:fillRect/>
          </a:stretch>
        </p:blipFill>
        <p:spPr>
          <a:xfrm>
            <a:off x="2502539" y="889575"/>
            <a:ext cx="7529531" cy="5320966"/>
          </a:xfrm>
          <a:prstGeom prst="rect">
            <a:avLst/>
          </a:prstGeom>
        </p:spPr>
      </p:pic>
    </p:spTree>
    <p:extLst>
      <p:ext uri="{BB962C8B-B14F-4D97-AF65-F5344CB8AC3E}">
        <p14:creationId xmlns:p14="http://schemas.microsoft.com/office/powerpoint/2010/main" val="150669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09603" y="6265305"/>
            <a:ext cx="936487" cy="365125"/>
          </a:xfrm>
        </p:spPr>
        <p:txBody>
          <a:bodyPr/>
          <a:lstStyle/>
          <a:p>
            <a:fld id="{0D5AF39D-F6B7-4EB7-86A6-18194CFE1AF2}" type="slidenum">
              <a:rPr lang="en-US" smtClean="0"/>
              <a:t>2</a:t>
            </a:fld>
            <a:endParaRPr lang="en-US" dirty="0"/>
          </a:p>
        </p:txBody>
      </p:sp>
      <p:sp>
        <p:nvSpPr>
          <p:cNvPr id="3" name="Content Placeholder 2"/>
          <p:cNvSpPr>
            <a:spLocks noGrp="1"/>
          </p:cNvSpPr>
          <p:nvPr>
            <p:ph sz="quarter" idx="12"/>
          </p:nvPr>
        </p:nvSpPr>
        <p:spPr/>
        <p:txBody>
          <a:bodyPr/>
          <a:lstStyle/>
          <a:p>
            <a:r>
              <a:rPr lang="en-US" dirty="0"/>
              <a:t>Log onto your TaxSlayer Account</a:t>
            </a:r>
          </a:p>
          <a:p>
            <a:r>
              <a:rPr lang="en-US" dirty="0"/>
              <a:t>Begin a new return for </a:t>
            </a:r>
            <a:r>
              <a:rPr lang="en-US" b="1" dirty="0"/>
              <a:t>Ray and Mary Mason </a:t>
            </a:r>
            <a:r>
              <a:rPr lang="en-US" dirty="0"/>
              <a:t>filing MFJ with two dependents</a:t>
            </a:r>
          </a:p>
          <a:p>
            <a:endParaRPr lang="en-US" dirty="0"/>
          </a:p>
        </p:txBody>
      </p:sp>
      <p:sp>
        <p:nvSpPr>
          <p:cNvPr id="2" name="Title 1"/>
          <p:cNvSpPr>
            <a:spLocks noGrp="1"/>
          </p:cNvSpPr>
          <p:nvPr>
            <p:ph type="title"/>
          </p:nvPr>
        </p:nvSpPr>
        <p:spPr/>
        <p:txBody>
          <a:bodyPr/>
          <a:lstStyle/>
          <a:p>
            <a:r>
              <a:rPr lang="en-US" dirty="0"/>
              <a:t>Exploring Investment Income</a:t>
            </a:r>
          </a:p>
        </p:txBody>
      </p:sp>
      <p:sp>
        <p:nvSpPr>
          <p:cNvPr id="4" name="Footer Placeholder 3"/>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B768FA61-5D63-4B44-B46F-F8D227E9DEBD}"/>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1466115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20</a:t>
            </a:fld>
            <a:endParaRPr lang="en-US" dirty="0"/>
          </a:p>
        </p:txBody>
      </p:sp>
      <p:sp>
        <p:nvSpPr>
          <p:cNvPr id="2" name="Title 1"/>
          <p:cNvSpPr>
            <a:spLocks noGrp="1"/>
          </p:cNvSpPr>
          <p:nvPr>
            <p:ph type="title"/>
          </p:nvPr>
        </p:nvSpPr>
        <p:spPr/>
        <p:txBody>
          <a:bodyPr>
            <a:normAutofit/>
          </a:bodyPr>
          <a:lstStyle/>
          <a:p>
            <a:r>
              <a:rPr lang="en-US" dirty="0"/>
              <a:t>Short-Term Capital Gains</a:t>
            </a:r>
          </a:p>
        </p:txBody>
      </p:sp>
      <p:cxnSp>
        <p:nvCxnSpPr>
          <p:cNvPr id="8" name="Straight Arrow Connector 7"/>
          <p:cNvCxnSpPr>
            <a:cxnSpLocks/>
          </p:cNvCxnSpPr>
          <p:nvPr/>
        </p:nvCxnSpPr>
        <p:spPr>
          <a:xfrm>
            <a:off x="609600" y="5410200"/>
            <a:ext cx="762000"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5" name="Date Placeholder 4">
            <a:extLst>
              <a:ext uri="{FF2B5EF4-FFF2-40B4-BE49-F238E27FC236}">
                <a16:creationId xmlns:a16="http://schemas.microsoft.com/office/drawing/2014/main" id="{057AC4D7-6A0F-4160-AD8D-D7475EA62B99}"/>
              </a:ext>
            </a:extLst>
          </p:cNvPr>
          <p:cNvSpPr>
            <a:spLocks noGrp="1"/>
          </p:cNvSpPr>
          <p:nvPr>
            <p:ph type="dt" sz="half" idx="2"/>
          </p:nvPr>
        </p:nvSpPr>
        <p:spPr/>
        <p:txBody>
          <a:bodyPr/>
          <a:lstStyle/>
          <a:p>
            <a:r>
              <a:rPr lang="en-US"/>
              <a:t>12-15-2020 v1.1</a:t>
            </a:r>
            <a:endParaRPr lang="en-US" dirty="0"/>
          </a:p>
        </p:txBody>
      </p:sp>
      <p:pic>
        <p:nvPicPr>
          <p:cNvPr id="16" name="Picture 15">
            <a:extLst>
              <a:ext uri="{FF2B5EF4-FFF2-40B4-BE49-F238E27FC236}">
                <a16:creationId xmlns:a16="http://schemas.microsoft.com/office/drawing/2014/main" id="{E6348DF3-01F7-4E7D-9391-3879F39A30F3}"/>
              </a:ext>
            </a:extLst>
          </p:cNvPr>
          <p:cNvPicPr>
            <a:picLocks noChangeAspect="1"/>
          </p:cNvPicPr>
          <p:nvPr/>
        </p:nvPicPr>
        <p:blipFill>
          <a:blip r:embed="rId3"/>
          <a:stretch>
            <a:fillRect/>
          </a:stretch>
        </p:blipFill>
        <p:spPr>
          <a:xfrm>
            <a:off x="1371600" y="1832469"/>
            <a:ext cx="10203679" cy="3730665"/>
          </a:xfrm>
          <a:prstGeom prst="rect">
            <a:avLst/>
          </a:prstGeom>
        </p:spPr>
      </p:pic>
    </p:spTree>
    <p:extLst>
      <p:ext uri="{BB962C8B-B14F-4D97-AF65-F5344CB8AC3E}">
        <p14:creationId xmlns:p14="http://schemas.microsoft.com/office/powerpoint/2010/main" val="3720817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21</a:t>
            </a:fld>
            <a:endParaRPr lang="en-US" dirty="0"/>
          </a:p>
        </p:txBody>
      </p:sp>
      <p:sp>
        <p:nvSpPr>
          <p:cNvPr id="4" name="Content Placeholder 3"/>
          <p:cNvSpPr>
            <a:spLocks noGrp="1"/>
          </p:cNvSpPr>
          <p:nvPr>
            <p:ph sz="quarter" idx="12"/>
          </p:nvPr>
        </p:nvSpPr>
        <p:spPr/>
        <p:txBody>
          <a:bodyPr/>
          <a:lstStyle/>
          <a:p>
            <a:r>
              <a:rPr lang="en-US" dirty="0">
                <a:solidFill>
                  <a:srgbClr val="00B050"/>
                </a:solidFill>
              </a:rPr>
              <a:t>Change the date acquired on Ray’s 1099-B to 1/7/2012</a:t>
            </a:r>
          </a:p>
          <a:p>
            <a:r>
              <a:rPr lang="en-US" dirty="0"/>
              <a:t>What happened to AGI? Federal Tax Liability? Federal Refund? NJ Refund?</a:t>
            </a:r>
          </a:p>
          <a:p>
            <a:r>
              <a:rPr lang="en-US" dirty="0"/>
              <a:t>Why? </a:t>
            </a:r>
          </a:p>
        </p:txBody>
      </p:sp>
      <p:sp>
        <p:nvSpPr>
          <p:cNvPr id="2" name="Title 1"/>
          <p:cNvSpPr>
            <a:spLocks noGrp="1"/>
          </p:cNvSpPr>
          <p:nvPr>
            <p:ph type="title"/>
          </p:nvPr>
        </p:nvSpPr>
        <p:spPr/>
        <p:txBody>
          <a:bodyPr/>
          <a:lstStyle/>
          <a:p>
            <a:r>
              <a:rPr lang="en-US" dirty="0"/>
              <a:t>Long-Term vs. Short-Term Capital Gains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640" y="3516936"/>
            <a:ext cx="1563053" cy="2286000"/>
          </a:xfrm>
          <a:prstGeom prst="rect">
            <a:avLst/>
          </a:prstGeom>
        </p:spPr>
      </p:pic>
      <p:sp>
        <p:nvSpPr>
          <p:cNvPr id="6" name="Footer Placeholder 5"/>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7" name="Date Placeholder 6">
            <a:extLst>
              <a:ext uri="{FF2B5EF4-FFF2-40B4-BE49-F238E27FC236}">
                <a16:creationId xmlns:a16="http://schemas.microsoft.com/office/drawing/2014/main" id="{741B22B9-CE5B-486F-BFF0-747AA2289C19}"/>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3111672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22</a:t>
            </a:fld>
            <a:endParaRPr lang="en-US" dirty="0"/>
          </a:p>
        </p:txBody>
      </p:sp>
      <p:sp>
        <p:nvSpPr>
          <p:cNvPr id="2" name="Title 1"/>
          <p:cNvSpPr>
            <a:spLocks noGrp="1"/>
          </p:cNvSpPr>
          <p:nvPr>
            <p:ph type="title"/>
          </p:nvPr>
        </p:nvSpPr>
        <p:spPr/>
        <p:txBody>
          <a:bodyPr>
            <a:normAutofit/>
          </a:bodyPr>
          <a:lstStyle/>
          <a:p>
            <a:r>
              <a:rPr lang="en-US" dirty="0"/>
              <a:t>Long-Term Capital Gains</a:t>
            </a:r>
          </a:p>
        </p:txBody>
      </p:sp>
      <p:sp>
        <p:nvSpPr>
          <p:cNvPr id="4" name="Footer Placeholder 3"/>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cxnSp>
        <p:nvCxnSpPr>
          <p:cNvPr id="8" name="Straight Arrow Connector 7"/>
          <p:cNvCxnSpPr/>
          <p:nvPr/>
        </p:nvCxnSpPr>
        <p:spPr>
          <a:xfrm>
            <a:off x="266703" y="5562600"/>
            <a:ext cx="696847"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4E0B56B0-F5C6-4FE6-9BDE-D88081E7D9E4}"/>
              </a:ext>
            </a:extLst>
          </p:cNvPr>
          <p:cNvSpPr>
            <a:spLocks noGrp="1"/>
          </p:cNvSpPr>
          <p:nvPr>
            <p:ph type="dt" sz="half" idx="2"/>
          </p:nvPr>
        </p:nvSpPr>
        <p:spPr/>
        <p:txBody>
          <a:bodyPr/>
          <a:lstStyle/>
          <a:p>
            <a:r>
              <a:rPr lang="en-US"/>
              <a:t>12-15-2020 v1.1</a:t>
            </a:r>
            <a:endParaRPr lang="en-US" dirty="0"/>
          </a:p>
        </p:txBody>
      </p:sp>
      <p:pic>
        <p:nvPicPr>
          <p:cNvPr id="13" name="Picture 12">
            <a:extLst>
              <a:ext uri="{FF2B5EF4-FFF2-40B4-BE49-F238E27FC236}">
                <a16:creationId xmlns:a16="http://schemas.microsoft.com/office/drawing/2014/main" id="{0E6F7A1A-54EB-467E-BAE8-92679D6B21D2}"/>
              </a:ext>
            </a:extLst>
          </p:cNvPr>
          <p:cNvPicPr>
            <a:picLocks noChangeAspect="1"/>
          </p:cNvPicPr>
          <p:nvPr/>
        </p:nvPicPr>
        <p:blipFill>
          <a:blip r:embed="rId3"/>
          <a:stretch>
            <a:fillRect/>
          </a:stretch>
        </p:blipFill>
        <p:spPr>
          <a:xfrm>
            <a:off x="986996" y="1677819"/>
            <a:ext cx="10435918" cy="3992874"/>
          </a:xfrm>
          <a:prstGeom prst="rect">
            <a:avLst/>
          </a:prstGeom>
        </p:spPr>
      </p:pic>
    </p:spTree>
    <p:extLst>
      <p:ext uri="{BB962C8B-B14F-4D97-AF65-F5344CB8AC3E}">
        <p14:creationId xmlns:p14="http://schemas.microsoft.com/office/powerpoint/2010/main" val="660649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23</a:t>
            </a:fld>
            <a:endParaRPr lang="en-US" dirty="0"/>
          </a:p>
        </p:txBody>
      </p:sp>
      <p:sp>
        <p:nvSpPr>
          <p:cNvPr id="2" name="Content Placeholder 1"/>
          <p:cNvSpPr>
            <a:spLocks noGrp="1"/>
          </p:cNvSpPr>
          <p:nvPr>
            <p:ph type="body" sz="quarter" idx="15"/>
          </p:nvPr>
        </p:nvSpPr>
        <p:spPr>
          <a:xfrm>
            <a:off x="838200" y="1828800"/>
            <a:ext cx="2667000" cy="4022725"/>
          </a:xfrm>
        </p:spPr>
        <p:txBody>
          <a:bodyPr>
            <a:normAutofit/>
          </a:bodyPr>
          <a:lstStyle/>
          <a:p>
            <a:r>
              <a:rPr lang="en-US" dirty="0"/>
              <a:t>Ray has a</a:t>
            </a:r>
            <a:br>
              <a:rPr lang="en-US" dirty="0"/>
            </a:br>
            <a:r>
              <a:rPr lang="en-US" dirty="0"/>
              <a:t>second 1099-B</a:t>
            </a:r>
          </a:p>
          <a:p>
            <a:r>
              <a:rPr lang="en-US" dirty="0"/>
              <a:t>What probing questions</a:t>
            </a:r>
            <a:br>
              <a:rPr lang="en-US" dirty="0"/>
            </a:br>
            <a:r>
              <a:rPr lang="en-US" dirty="0"/>
              <a:t>do you ask?</a:t>
            </a:r>
          </a:p>
        </p:txBody>
      </p:sp>
      <p:sp>
        <p:nvSpPr>
          <p:cNvPr id="4" name="Title 3"/>
          <p:cNvSpPr>
            <a:spLocks noGrp="1"/>
          </p:cNvSpPr>
          <p:nvPr>
            <p:ph type="title"/>
          </p:nvPr>
        </p:nvSpPr>
        <p:spPr/>
        <p:txBody>
          <a:bodyPr/>
          <a:lstStyle/>
          <a:p>
            <a:r>
              <a:rPr lang="en-US" dirty="0"/>
              <a:t>Let’s look at another 1099-B</a:t>
            </a:r>
          </a:p>
        </p:txBody>
      </p:sp>
      <p:sp>
        <p:nvSpPr>
          <p:cNvPr id="3" name="Footer Placeholder 2"/>
          <p:cNvSpPr>
            <a:spLocks noGrp="1"/>
          </p:cNvSpPr>
          <p:nvPr>
            <p:ph type="ftr" sz="quarter" idx="11"/>
          </p:nvPr>
        </p:nvSpPr>
        <p:spPr/>
        <p:txBody>
          <a:bodyPr/>
          <a:lstStyle/>
          <a:p>
            <a:r>
              <a:rPr lang="en-US"/>
              <a:t>NJ Investment Income Exercises</a:t>
            </a:r>
            <a:endParaRPr lang="en-US" dirty="0"/>
          </a:p>
        </p:txBody>
      </p:sp>
      <p:sp>
        <p:nvSpPr>
          <p:cNvPr id="7" name="Date Placeholder 6">
            <a:extLst>
              <a:ext uri="{FF2B5EF4-FFF2-40B4-BE49-F238E27FC236}">
                <a16:creationId xmlns:a16="http://schemas.microsoft.com/office/drawing/2014/main" id="{45374C81-0BE5-4AAD-BC92-DC0BF9DEC49A}"/>
              </a:ext>
            </a:extLst>
          </p:cNvPr>
          <p:cNvSpPr>
            <a:spLocks noGrp="1"/>
          </p:cNvSpPr>
          <p:nvPr>
            <p:ph type="dt" sz="half" idx="10"/>
          </p:nvPr>
        </p:nvSpPr>
        <p:spPr/>
        <p:txBody>
          <a:bodyPr/>
          <a:lstStyle/>
          <a:p>
            <a:r>
              <a:rPr lang="en-US"/>
              <a:t>12-15-2020 v1.1</a:t>
            </a:r>
            <a:endParaRPr lang="en-US" dirty="0"/>
          </a:p>
        </p:txBody>
      </p:sp>
      <p:pic>
        <p:nvPicPr>
          <p:cNvPr id="9" name="Picture 8">
            <a:extLst>
              <a:ext uri="{FF2B5EF4-FFF2-40B4-BE49-F238E27FC236}">
                <a16:creationId xmlns:a16="http://schemas.microsoft.com/office/drawing/2014/main" id="{D5A7992B-8E14-424A-89C6-19C971E3C5BF}"/>
              </a:ext>
            </a:extLst>
          </p:cNvPr>
          <p:cNvPicPr>
            <a:picLocks noChangeAspect="1"/>
          </p:cNvPicPr>
          <p:nvPr/>
        </p:nvPicPr>
        <p:blipFill>
          <a:blip r:embed="rId3"/>
          <a:stretch>
            <a:fillRect/>
          </a:stretch>
        </p:blipFill>
        <p:spPr>
          <a:xfrm>
            <a:off x="3829013" y="1352723"/>
            <a:ext cx="7016550" cy="4974877"/>
          </a:xfrm>
          <a:prstGeom prst="rect">
            <a:avLst/>
          </a:prstGeom>
        </p:spPr>
      </p:pic>
    </p:spTree>
    <p:extLst>
      <p:ext uri="{BB962C8B-B14F-4D97-AF65-F5344CB8AC3E}">
        <p14:creationId xmlns:p14="http://schemas.microsoft.com/office/powerpoint/2010/main" val="1076163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24</a:t>
            </a:fld>
            <a:endParaRPr lang="en-US" dirty="0"/>
          </a:p>
        </p:txBody>
      </p:sp>
      <p:sp>
        <p:nvSpPr>
          <p:cNvPr id="4" name="Content Placeholder 3"/>
          <p:cNvSpPr>
            <a:spLocks noGrp="1"/>
          </p:cNvSpPr>
          <p:nvPr>
            <p:ph sz="quarter" idx="12"/>
          </p:nvPr>
        </p:nvSpPr>
        <p:spPr>
          <a:xfrm>
            <a:off x="1447800" y="1524000"/>
            <a:ext cx="9067800" cy="4741304"/>
          </a:xfrm>
        </p:spPr>
        <p:txBody>
          <a:bodyPr>
            <a:noAutofit/>
          </a:bodyPr>
          <a:lstStyle/>
          <a:p>
            <a:r>
              <a:rPr lang="en-US" sz="2800" dirty="0"/>
              <a:t>Ray reports the following:</a:t>
            </a:r>
          </a:p>
          <a:p>
            <a:pPr lvl="1"/>
            <a:r>
              <a:rPr lang="en-US" sz="2200" dirty="0"/>
              <a:t>He inherited stock from his uncle who had purchased it on 1/10/2012 for $8 a share</a:t>
            </a:r>
          </a:p>
          <a:p>
            <a:pPr lvl="1"/>
            <a:r>
              <a:rPr lang="en-US" sz="2200" dirty="0"/>
              <a:t>His uncle died on 3/6/2012; the price per share was $10 on the day of death</a:t>
            </a:r>
          </a:p>
          <a:p>
            <a:pPr lvl="1"/>
            <a:r>
              <a:rPr lang="en-US" sz="2200" dirty="0"/>
              <a:t>What would the date acquired be?  What would the cost basis be?</a:t>
            </a:r>
          </a:p>
          <a:p>
            <a:r>
              <a:rPr lang="en-US" sz="2800" dirty="0"/>
              <a:t>What if Ray inherited it and sold it in 2019?  Short- or long-term?</a:t>
            </a:r>
          </a:p>
          <a:p>
            <a:r>
              <a:rPr lang="en-US" sz="2800" dirty="0"/>
              <a:t>What if he inherited it in 2010?</a:t>
            </a:r>
          </a:p>
          <a:p>
            <a:pPr marL="0" indent="0">
              <a:buNone/>
            </a:pPr>
            <a:endParaRPr lang="en-US" sz="2800" dirty="0"/>
          </a:p>
        </p:txBody>
      </p:sp>
      <p:sp>
        <p:nvSpPr>
          <p:cNvPr id="2" name="Title 1"/>
          <p:cNvSpPr>
            <a:spLocks noGrp="1"/>
          </p:cNvSpPr>
          <p:nvPr>
            <p:ph type="title"/>
          </p:nvPr>
        </p:nvSpPr>
        <p:spPr/>
        <p:txBody>
          <a:bodyPr/>
          <a:lstStyle/>
          <a:p>
            <a:r>
              <a:rPr lang="en-US" dirty="0"/>
              <a:t>Inherited Stock</a:t>
            </a:r>
          </a:p>
        </p:txBody>
      </p:sp>
      <p:sp>
        <p:nvSpPr>
          <p:cNvPr id="5" name="Footer Placeholder 4"/>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CD76F527-8093-4011-A376-EF071FD7C10B}"/>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205791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25</a:t>
            </a:fld>
            <a:endParaRPr lang="en-US" dirty="0"/>
          </a:p>
        </p:txBody>
      </p:sp>
      <p:sp>
        <p:nvSpPr>
          <p:cNvPr id="4" name="Content Placeholder 3"/>
          <p:cNvSpPr>
            <a:spLocks noGrp="1"/>
          </p:cNvSpPr>
          <p:nvPr>
            <p:ph sz="quarter" idx="12"/>
          </p:nvPr>
        </p:nvSpPr>
        <p:spPr>
          <a:xfrm>
            <a:off x="1371600" y="1524000"/>
            <a:ext cx="9144000" cy="4648200"/>
          </a:xfrm>
        </p:spPr>
        <p:txBody>
          <a:bodyPr>
            <a:noAutofit/>
          </a:bodyPr>
          <a:lstStyle/>
          <a:p>
            <a:r>
              <a:rPr lang="en-US" sz="2800" dirty="0"/>
              <a:t>What would you do if Ray did not know the cost basis?</a:t>
            </a:r>
          </a:p>
          <a:p>
            <a:r>
              <a:rPr lang="en-US" sz="2800" dirty="0"/>
              <a:t>What box will be checked on Form 8949?</a:t>
            </a:r>
          </a:p>
        </p:txBody>
      </p:sp>
      <p:sp>
        <p:nvSpPr>
          <p:cNvPr id="2" name="Title 1"/>
          <p:cNvSpPr>
            <a:spLocks noGrp="1"/>
          </p:cNvSpPr>
          <p:nvPr>
            <p:ph type="title"/>
          </p:nvPr>
        </p:nvSpPr>
        <p:spPr/>
        <p:txBody>
          <a:bodyPr/>
          <a:lstStyle/>
          <a:p>
            <a:r>
              <a:rPr lang="en-US" dirty="0"/>
              <a:t>Inherited Stock</a:t>
            </a:r>
          </a:p>
        </p:txBody>
      </p:sp>
      <p:sp>
        <p:nvSpPr>
          <p:cNvPr id="5" name="Footer Placeholder 4"/>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CD76F527-8093-4011-A376-EF071FD7C10B}"/>
              </a:ext>
            </a:extLst>
          </p:cNvPr>
          <p:cNvSpPr>
            <a:spLocks noGrp="1"/>
          </p:cNvSpPr>
          <p:nvPr>
            <p:ph type="dt" sz="half" idx="2"/>
          </p:nvPr>
        </p:nvSpPr>
        <p:spPr/>
        <p:txBody>
          <a:bodyPr/>
          <a:lstStyle/>
          <a:p>
            <a:r>
              <a:rPr lang="en-US"/>
              <a:t>12-15-2020 v1.1</a:t>
            </a:r>
            <a:endParaRPr lang="en-US" dirty="0"/>
          </a:p>
        </p:txBody>
      </p:sp>
      <p:sp>
        <p:nvSpPr>
          <p:cNvPr id="8" name="TextBox 7">
            <a:extLst>
              <a:ext uri="{FF2B5EF4-FFF2-40B4-BE49-F238E27FC236}">
                <a16:creationId xmlns:a16="http://schemas.microsoft.com/office/drawing/2014/main" id="{26288FA5-D454-4669-BA62-34320EC9FED9}"/>
              </a:ext>
            </a:extLst>
          </p:cNvPr>
          <p:cNvSpPr txBox="1"/>
          <p:nvPr/>
        </p:nvSpPr>
        <p:spPr>
          <a:xfrm>
            <a:off x="9296400" y="594473"/>
            <a:ext cx="704167" cy="338554"/>
          </a:xfrm>
          <a:prstGeom prst="rect">
            <a:avLst/>
          </a:prstGeom>
          <a:noFill/>
        </p:spPr>
        <p:txBody>
          <a:bodyPr wrap="none" rtlCol="0">
            <a:spAutoFit/>
          </a:bodyPr>
          <a:lstStyle/>
          <a:p>
            <a:r>
              <a:rPr lang="en-US" sz="1600" dirty="0">
                <a:solidFill>
                  <a:schemeClr val="bg1"/>
                </a:solidFill>
              </a:rPr>
              <a:t>cont’d</a:t>
            </a:r>
          </a:p>
        </p:txBody>
      </p:sp>
    </p:spTree>
    <p:extLst>
      <p:ext uri="{BB962C8B-B14F-4D97-AF65-F5344CB8AC3E}">
        <p14:creationId xmlns:p14="http://schemas.microsoft.com/office/powerpoint/2010/main" val="10602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26</a:t>
            </a:fld>
            <a:endParaRPr lang="en-US" dirty="0"/>
          </a:p>
        </p:txBody>
      </p:sp>
      <p:sp>
        <p:nvSpPr>
          <p:cNvPr id="2" name="Title 1"/>
          <p:cNvSpPr>
            <a:spLocks noGrp="1"/>
          </p:cNvSpPr>
          <p:nvPr>
            <p:ph type="title"/>
          </p:nvPr>
        </p:nvSpPr>
        <p:spPr/>
        <p:txBody>
          <a:bodyPr>
            <a:normAutofit/>
          </a:bodyPr>
          <a:lstStyle/>
          <a:p>
            <a:r>
              <a:rPr lang="en-US" dirty="0"/>
              <a:t>Inherited Stock – Long-Term Capital Gain</a:t>
            </a:r>
          </a:p>
        </p:txBody>
      </p:sp>
      <p:sp>
        <p:nvSpPr>
          <p:cNvPr id="4" name="Footer Placeholder 3"/>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cxnSp>
        <p:nvCxnSpPr>
          <p:cNvPr id="8" name="Straight Arrow Connector 7"/>
          <p:cNvCxnSpPr/>
          <p:nvPr/>
        </p:nvCxnSpPr>
        <p:spPr>
          <a:xfrm>
            <a:off x="342903" y="5715000"/>
            <a:ext cx="533400"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26CAF46E-7769-43E8-8504-4429BF3F4483}"/>
              </a:ext>
            </a:extLst>
          </p:cNvPr>
          <p:cNvSpPr>
            <a:spLocks noGrp="1"/>
          </p:cNvSpPr>
          <p:nvPr>
            <p:ph type="dt" sz="half" idx="2"/>
          </p:nvPr>
        </p:nvSpPr>
        <p:spPr/>
        <p:txBody>
          <a:bodyPr/>
          <a:lstStyle/>
          <a:p>
            <a:r>
              <a:rPr lang="en-US"/>
              <a:t>12-15-2020 v1.1</a:t>
            </a:r>
            <a:endParaRPr lang="en-US" dirty="0"/>
          </a:p>
        </p:txBody>
      </p:sp>
      <p:pic>
        <p:nvPicPr>
          <p:cNvPr id="11" name="Picture 10">
            <a:extLst>
              <a:ext uri="{FF2B5EF4-FFF2-40B4-BE49-F238E27FC236}">
                <a16:creationId xmlns:a16="http://schemas.microsoft.com/office/drawing/2014/main" id="{12D436A0-6917-47E5-A8AD-963055BC4694}"/>
              </a:ext>
            </a:extLst>
          </p:cNvPr>
          <p:cNvPicPr>
            <a:picLocks noChangeAspect="1"/>
          </p:cNvPicPr>
          <p:nvPr/>
        </p:nvPicPr>
        <p:blipFill>
          <a:blip r:embed="rId3"/>
          <a:stretch>
            <a:fillRect/>
          </a:stretch>
        </p:blipFill>
        <p:spPr>
          <a:xfrm>
            <a:off x="822076" y="1659736"/>
            <a:ext cx="10714085" cy="4309941"/>
          </a:xfrm>
          <a:prstGeom prst="rect">
            <a:avLst/>
          </a:prstGeom>
        </p:spPr>
      </p:pic>
    </p:spTree>
    <p:extLst>
      <p:ext uri="{BB962C8B-B14F-4D97-AF65-F5344CB8AC3E}">
        <p14:creationId xmlns:p14="http://schemas.microsoft.com/office/powerpoint/2010/main" val="1636000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27</a:t>
            </a:fld>
            <a:endParaRPr lang="en-US" dirty="0"/>
          </a:p>
        </p:txBody>
      </p:sp>
      <p:sp>
        <p:nvSpPr>
          <p:cNvPr id="2" name="Content Placeholder 1"/>
          <p:cNvSpPr>
            <a:spLocks noGrp="1"/>
          </p:cNvSpPr>
          <p:nvPr>
            <p:ph type="body" sz="quarter" idx="15"/>
          </p:nvPr>
        </p:nvSpPr>
        <p:spPr>
          <a:xfrm>
            <a:off x="381000" y="1371600"/>
            <a:ext cx="3505200" cy="5181600"/>
          </a:xfrm>
        </p:spPr>
        <p:txBody>
          <a:bodyPr>
            <a:noAutofit/>
          </a:bodyPr>
          <a:lstStyle/>
          <a:p>
            <a:r>
              <a:rPr lang="en-US" sz="2400" dirty="0"/>
              <a:t>You ask Ray if he has any other income</a:t>
            </a:r>
          </a:p>
          <a:p>
            <a:r>
              <a:rPr lang="en-US" sz="2400" dirty="0"/>
              <a:t>He shows you a 1099-INT with tax-exempt interest on a Newark Utility Authority bond</a:t>
            </a:r>
          </a:p>
          <a:p>
            <a:r>
              <a:rPr lang="en-US" sz="2400" dirty="0"/>
              <a:t>He said he didn’t think he needed to report it because it is tax-free</a:t>
            </a:r>
          </a:p>
          <a:p>
            <a:r>
              <a:rPr lang="en-US" sz="2400" dirty="0"/>
              <a:t>What do you tell him?</a:t>
            </a:r>
          </a:p>
        </p:txBody>
      </p:sp>
      <p:sp>
        <p:nvSpPr>
          <p:cNvPr id="4" name="Title 3"/>
          <p:cNvSpPr>
            <a:spLocks noGrp="1"/>
          </p:cNvSpPr>
          <p:nvPr>
            <p:ph type="title"/>
          </p:nvPr>
        </p:nvSpPr>
        <p:spPr/>
        <p:txBody>
          <a:bodyPr/>
          <a:lstStyle/>
          <a:p>
            <a:r>
              <a:rPr lang="en-US" dirty="0"/>
              <a:t>Tax-Exempt Interest on NJ Turnpike bond</a:t>
            </a:r>
          </a:p>
        </p:txBody>
      </p:sp>
      <p:sp>
        <p:nvSpPr>
          <p:cNvPr id="3" name="Footer Placeholder 2"/>
          <p:cNvSpPr>
            <a:spLocks noGrp="1"/>
          </p:cNvSpPr>
          <p:nvPr>
            <p:ph type="ftr" sz="quarter" idx="11"/>
          </p:nvPr>
        </p:nvSpPr>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D385F1F0-342F-4A56-8FE7-7AA308858738}"/>
              </a:ext>
            </a:extLst>
          </p:cNvPr>
          <p:cNvSpPr>
            <a:spLocks noGrp="1"/>
          </p:cNvSpPr>
          <p:nvPr>
            <p:ph type="dt" sz="half" idx="10"/>
          </p:nvPr>
        </p:nvSpPr>
        <p:spPr/>
        <p:txBody>
          <a:bodyPr/>
          <a:lstStyle/>
          <a:p>
            <a:r>
              <a:rPr lang="en-US"/>
              <a:t>12-15-2020 v1.1</a:t>
            </a:r>
            <a:endParaRPr lang="en-US" dirty="0"/>
          </a:p>
        </p:txBody>
      </p:sp>
      <p:pic>
        <p:nvPicPr>
          <p:cNvPr id="11" name="Picture 10">
            <a:extLst>
              <a:ext uri="{FF2B5EF4-FFF2-40B4-BE49-F238E27FC236}">
                <a16:creationId xmlns:a16="http://schemas.microsoft.com/office/drawing/2014/main" id="{F6FF7CCA-B726-42E5-9622-1AB8AD1586A2}"/>
              </a:ext>
            </a:extLst>
          </p:cNvPr>
          <p:cNvPicPr>
            <a:picLocks noChangeAspect="1"/>
          </p:cNvPicPr>
          <p:nvPr/>
        </p:nvPicPr>
        <p:blipFill>
          <a:blip r:embed="rId3"/>
          <a:stretch>
            <a:fillRect/>
          </a:stretch>
        </p:blipFill>
        <p:spPr>
          <a:xfrm>
            <a:off x="4038600" y="1559020"/>
            <a:ext cx="7254194" cy="4366466"/>
          </a:xfrm>
          <a:prstGeom prst="rect">
            <a:avLst/>
          </a:prstGeom>
        </p:spPr>
      </p:pic>
    </p:spTree>
    <p:extLst>
      <p:ext uri="{BB962C8B-B14F-4D97-AF65-F5344CB8AC3E}">
        <p14:creationId xmlns:p14="http://schemas.microsoft.com/office/powerpoint/2010/main" val="2136229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28</a:t>
            </a:fld>
            <a:endParaRPr lang="en-US" dirty="0"/>
          </a:p>
        </p:txBody>
      </p:sp>
      <p:sp>
        <p:nvSpPr>
          <p:cNvPr id="4" name="Content Placeholder 3"/>
          <p:cNvSpPr>
            <a:spLocks noGrp="1"/>
          </p:cNvSpPr>
          <p:nvPr>
            <p:ph sz="quarter" idx="12"/>
          </p:nvPr>
        </p:nvSpPr>
        <p:spPr/>
        <p:txBody>
          <a:bodyPr/>
          <a:lstStyle/>
          <a:p>
            <a:r>
              <a:rPr lang="en-US" dirty="0"/>
              <a:t>YIKES! – What happened?  Why did the refund decrease so much?	</a:t>
            </a:r>
          </a:p>
          <a:p>
            <a:r>
              <a:rPr lang="en-US" dirty="0"/>
              <a:t>Open Pub 4012 page I-2 EIC Eligibility</a:t>
            </a:r>
            <a:br>
              <a:rPr lang="en-US" dirty="0"/>
            </a:br>
            <a:r>
              <a:rPr lang="en-US" dirty="0"/>
              <a:t>and find the answer</a:t>
            </a:r>
          </a:p>
          <a:p>
            <a:pPr marL="0" indent="0">
              <a:buNone/>
            </a:pPr>
            <a:endParaRPr lang="en-US" dirty="0"/>
          </a:p>
        </p:txBody>
      </p:sp>
      <p:sp>
        <p:nvSpPr>
          <p:cNvPr id="2" name="Title 1"/>
          <p:cNvSpPr>
            <a:spLocks noGrp="1"/>
          </p:cNvSpPr>
          <p:nvPr>
            <p:ph type="title"/>
          </p:nvPr>
        </p:nvSpPr>
        <p:spPr/>
        <p:txBody>
          <a:bodyPr/>
          <a:lstStyle/>
          <a:p>
            <a:r>
              <a:rPr lang="en-US" dirty="0"/>
              <a:t>Tax-Exempt Interest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408" y="3276600"/>
            <a:ext cx="2417884" cy="2514600"/>
          </a:xfrm>
          <a:prstGeom prst="rect">
            <a:avLst/>
          </a:prstGeom>
        </p:spPr>
      </p:pic>
      <p:sp>
        <p:nvSpPr>
          <p:cNvPr id="7" name="Oval 6"/>
          <p:cNvSpPr/>
          <p:nvPr/>
        </p:nvSpPr>
        <p:spPr>
          <a:xfrm>
            <a:off x="5410200" y="5029200"/>
            <a:ext cx="2057400" cy="137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rPr>
              <a:t>RAY</a:t>
            </a:r>
          </a:p>
        </p:txBody>
      </p:sp>
      <p:cxnSp>
        <p:nvCxnSpPr>
          <p:cNvPr id="9" name="Straight Arrow Connector 8"/>
          <p:cNvCxnSpPr/>
          <p:nvPr/>
        </p:nvCxnSpPr>
        <p:spPr>
          <a:xfrm flipV="1">
            <a:off x="7086601" y="5029200"/>
            <a:ext cx="1188561" cy="609600"/>
          </a:xfrm>
          <a:prstGeom prst="straightConnector1">
            <a:avLst/>
          </a:prstGeom>
          <a:ln w="1047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8" name="Date Placeholder 7">
            <a:extLst>
              <a:ext uri="{FF2B5EF4-FFF2-40B4-BE49-F238E27FC236}">
                <a16:creationId xmlns:a16="http://schemas.microsoft.com/office/drawing/2014/main" id="{C50F12C1-9382-470D-8C21-6D347CE6C5A0}"/>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37593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29</a:t>
            </a:fld>
            <a:endParaRPr lang="en-US" dirty="0"/>
          </a:p>
        </p:txBody>
      </p:sp>
      <p:sp>
        <p:nvSpPr>
          <p:cNvPr id="2" name="Title 1"/>
          <p:cNvSpPr>
            <a:spLocks noGrp="1"/>
          </p:cNvSpPr>
          <p:nvPr>
            <p:ph type="title"/>
          </p:nvPr>
        </p:nvSpPr>
        <p:spPr/>
        <p:txBody>
          <a:bodyPr>
            <a:normAutofit fontScale="90000"/>
          </a:bodyPr>
          <a:lstStyle/>
          <a:p>
            <a:r>
              <a:rPr lang="en-US" dirty="0"/>
              <a:t>Tax-Exempt Interest on Newark Utility Authority  Bond</a:t>
            </a:r>
          </a:p>
        </p:txBody>
      </p:sp>
      <p:sp>
        <p:nvSpPr>
          <p:cNvPr id="4" name="Footer Placeholder 3"/>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cxnSp>
        <p:nvCxnSpPr>
          <p:cNvPr id="8" name="Straight Arrow Connector 7"/>
          <p:cNvCxnSpPr>
            <a:cxnSpLocks/>
          </p:cNvCxnSpPr>
          <p:nvPr/>
        </p:nvCxnSpPr>
        <p:spPr>
          <a:xfrm>
            <a:off x="631687" y="5791200"/>
            <a:ext cx="914403"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FA55E968-010E-4573-B59C-EC1969D589F9}"/>
              </a:ext>
            </a:extLst>
          </p:cNvPr>
          <p:cNvSpPr>
            <a:spLocks noGrp="1"/>
          </p:cNvSpPr>
          <p:nvPr>
            <p:ph type="dt" sz="half" idx="2"/>
          </p:nvPr>
        </p:nvSpPr>
        <p:spPr/>
        <p:txBody>
          <a:bodyPr/>
          <a:lstStyle/>
          <a:p>
            <a:r>
              <a:rPr lang="en-US"/>
              <a:t>12-15-2020 v1.1</a:t>
            </a:r>
            <a:endParaRPr lang="en-US" dirty="0"/>
          </a:p>
        </p:txBody>
      </p:sp>
      <p:pic>
        <p:nvPicPr>
          <p:cNvPr id="12" name="Picture 11">
            <a:extLst>
              <a:ext uri="{FF2B5EF4-FFF2-40B4-BE49-F238E27FC236}">
                <a16:creationId xmlns:a16="http://schemas.microsoft.com/office/drawing/2014/main" id="{84DAEE7D-F593-4B90-A3C3-BC0FACCC4D8B}"/>
              </a:ext>
            </a:extLst>
          </p:cNvPr>
          <p:cNvPicPr>
            <a:picLocks noChangeAspect="1"/>
          </p:cNvPicPr>
          <p:nvPr/>
        </p:nvPicPr>
        <p:blipFill>
          <a:blip r:embed="rId3"/>
          <a:stretch>
            <a:fillRect/>
          </a:stretch>
        </p:blipFill>
        <p:spPr>
          <a:xfrm>
            <a:off x="1546090" y="1439991"/>
            <a:ext cx="9579110" cy="4985473"/>
          </a:xfrm>
          <a:prstGeom prst="rect">
            <a:avLst/>
          </a:prstGeom>
        </p:spPr>
      </p:pic>
    </p:spTree>
    <p:extLst>
      <p:ext uri="{BB962C8B-B14F-4D97-AF65-F5344CB8AC3E}">
        <p14:creationId xmlns:p14="http://schemas.microsoft.com/office/powerpoint/2010/main" val="1982556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5AF39D-F6B7-4EB7-86A6-18194CFE1AF2}" type="slidenum">
              <a:rPr lang="en-US" smtClean="0"/>
              <a:t>3</a:t>
            </a:fld>
            <a:endParaRPr lang="en-US" dirty="0"/>
          </a:p>
        </p:txBody>
      </p:sp>
      <p:pic>
        <p:nvPicPr>
          <p:cNvPr id="5" name="Picture 4"/>
          <p:cNvPicPr>
            <a:picLocks noChangeAspect="1"/>
          </p:cNvPicPr>
          <p:nvPr/>
        </p:nvPicPr>
        <p:blipFill>
          <a:blip r:embed="rId3"/>
          <a:stretch>
            <a:fillRect/>
          </a:stretch>
        </p:blipFill>
        <p:spPr>
          <a:xfrm>
            <a:off x="2990851" y="355817"/>
            <a:ext cx="6219825" cy="2362200"/>
          </a:xfrm>
          <a:prstGeom prst="rect">
            <a:avLst/>
          </a:prstGeom>
        </p:spPr>
      </p:pic>
      <p:sp>
        <p:nvSpPr>
          <p:cNvPr id="7" name="TextBox 6"/>
          <p:cNvSpPr txBox="1"/>
          <p:nvPr/>
        </p:nvSpPr>
        <p:spPr>
          <a:xfrm>
            <a:off x="1981200" y="4838076"/>
            <a:ext cx="34290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Manager</a:t>
            </a:r>
          </a:p>
          <a:p>
            <a:pPr marL="342900" indent="-342900">
              <a:buFont typeface="Arial" panose="020B0604020202020204" pitchFamily="34" charset="0"/>
              <a:buChar char="•"/>
            </a:pPr>
            <a:r>
              <a:rPr lang="en-US" sz="2400" dirty="0"/>
              <a:t>Phone: 904 555-1234</a:t>
            </a:r>
          </a:p>
        </p:txBody>
      </p:sp>
      <p:sp>
        <p:nvSpPr>
          <p:cNvPr id="8" name="TextBox 7"/>
          <p:cNvSpPr txBox="1"/>
          <p:nvPr/>
        </p:nvSpPr>
        <p:spPr>
          <a:xfrm>
            <a:off x="7620000" y="5022741"/>
            <a:ext cx="19050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Housewife</a:t>
            </a:r>
          </a:p>
        </p:txBody>
      </p:sp>
      <p:pic>
        <p:nvPicPr>
          <p:cNvPr id="4" name="Picture 3"/>
          <p:cNvPicPr>
            <a:picLocks noChangeAspect="1"/>
          </p:cNvPicPr>
          <p:nvPr/>
        </p:nvPicPr>
        <p:blipFill>
          <a:blip r:embed="rId4"/>
          <a:stretch>
            <a:fillRect/>
          </a:stretch>
        </p:blipFill>
        <p:spPr>
          <a:xfrm>
            <a:off x="1676400" y="2667000"/>
            <a:ext cx="8848725" cy="2171700"/>
          </a:xfrm>
          <a:prstGeom prst="rect">
            <a:avLst/>
          </a:prstGeom>
        </p:spPr>
      </p:pic>
      <p:sp>
        <p:nvSpPr>
          <p:cNvPr id="2" name="Footer Placeholder 1"/>
          <p:cNvSpPr>
            <a:spLocks noGrp="1"/>
          </p:cNvSpPr>
          <p:nvPr>
            <p:ph type="ftr" sz="quarter" idx="11"/>
          </p:nvPr>
        </p:nvSpPr>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AC6A8DCE-4841-4C43-8B38-281E39E1918C}"/>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583173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30</a:t>
            </a:fld>
            <a:endParaRPr lang="en-US" dirty="0"/>
          </a:p>
        </p:txBody>
      </p:sp>
      <p:sp>
        <p:nvSpPr>
          <p:cNvPr id="2" name="Content Placeholder 1"/>
          <p:cNvSpPr>
            <a:spLocks noGrp="1"/>
          </p:cNvSpPr>
          <p:nvPr>
            <p:ph type="body" sz="quarter" idx="15"/>
          </p:nvPr>
        </p:nvSpPr>
        <p:spPr>
          <a:xfrm>
            <a:off x="457200" y="1822404"/>
            <a:ext cx="3405113" cy="4022725"/>
          </a:xfrm>
        </p:spPr>
        <p:txBody>
          <a:bodyPr>
            <a:normAutofit lnSpcReduction="10000"/>
          </a:bodyPr>
          <a:lstStyle/>
          <a:p>
            <a:r>
              <a:rPr lang="en-US" dirty="0"/>
              <a:t>What would change if the interest was for a CA bond?</a:t>
            </a:r>
          </a:p>
          <a:p>
            <a:r>
              <a:rPr lang="en-US" dirty="0"/>
              <a:t>What do you have to do differently in TaxSlayer?</a:t>
            </a:r>
          </a:p>
          <a:p>
            <a:pPr marL="0" indent="0">
              <a:buNone/>
            </a:pPr>
            <a:endParaRPr lang="en-US" dirty="0"/>
          </a:p>
        </p:txBody>
      </p:sp>
      <p:sp>
        <p:nvSpPr>
          <p:cNvPr id="4" name="Title 3"/>
          <p:cNvSpPr>
            <a:spLocks noGrp="1"/>
          </p:cNvSpPr>
          <p:nvPr>
            <p:ph type="title"/>
          </p:nvPr>
        </p:nvSpPr>
        <p:spPr/>
        <p:txBody>
          <a:bodyPr/>
          <a:lstStyle/>
          <a:p>
            <a:r>
              <a:rPr lang="en-US" dirty="0"/>
              <a:t>Tax-Exempt Interest on CA bond</a:t>
            </a:r>
          </a:p>
        </p:txBody>
      </p:sp>
      <p:sp>
        <p:nvSpPr>
          <p:cNvPr id="3" name="Footer Placeholder 2"/>
          <p:cNvSpPr>
            <a:spLocks noGrp="1"/>
          </p:cNvSpPr>
          <p:nvPr>
            <p:ph type="ftr" sz="quarter" idx="11"/>
          </p:nvPr>
        </p:nvSpPr>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51094226-0FBF-4578-87FD-7C2F67F17915}"/>
              </a:ext>
            </a:extLst>
          </p:cNvPr>
          <p:cNvSpPr>
            <a:spLocks noGrp="1"/>
          </p:cNvSpPr>
          <p:nvPr>
            <p:ph type="dt" sz="half" idx="10"/>
          </p:nvPr>
        </p:nvSpPr>
        <p:spPr/>
        <p:txBody>
          <a:bodyPr/>
          <a:lstStyle/>
          <a:p>
            <a:r>
              <a:rPr lang="en-US"/>
              <a:t>12-15-2020 v1.1</a:t>
            </a:r>
            <a:endParaRPr lang="en-US" dirty="0"/>
          </a:p>
        </p:txBody>
      </p:sp>
      <p:pic>
        <p:nvPicPr>
          <p:cNvPr id="9" name="Picture 8">
            <a:extLst>
              <a:ext uri="{FF2B5EF4-FFF2-40B4-BE49-F238E27FC236}">
                <a16:creationId xmlns:a16="http://schemas.microsoft.com/office/drawing/2014/main" id="{0DCBB0B1-37F9-4D92-90F6-B44BA6AF373F}"/>
              </a:ext>
            </a:extLst>
          </p:cNvPr>
          <p:cNvPicPr>
            <a:picLocks noChangeAspect="1"/>
          </p:cNvPicPr>
          <p:nvPr/>
        </p:nvPicPr>
        <p:blipFill>
          <a:blip r:embed="rId3"/>
          <a:stretch>
            <a:fillRect/>
          </a:stretch>
        </p:blipFill>
        <p:spPr>
          <a:xfrm>
            <a:off x="4038600" y="1559020"/>
            <a:ext cx="7254194" cy="4366466"/>
          </a:xfrm>
          <a:prstGeom prst="rect">
            <a:avLst/>
          </a:prstGeom>
        </p:spPr>
      </p:pic>
    </p:spTree>
    <p:extLst>
      <p:ext uri="{BB962C8B-B14F-4D97-AF65-F5344CB8AC3E}">
        <p14:creationId xmlns:p14="http://schemas.microsoft.com/office/powerpoint/2010/main" val="1439317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31</a:t>
            </a:fld>
            <a:endParaRPr lang="en-US" dirty="0"/>
          </a:p>
        </p:txBody>
      </p:sp>
      <p:sp>
        <p:nvSpPr>
          <p:cNvPr id="2" name="Title 1"/>
          <p:cNvSpPr>
            <a:spLocks noGrp="1"/>
          </p:cNvSpPr>
          <p:nvPr>
            <p:ph type="title"/>
          </p:nvPr>
        </p:nvSpPr>
        <p:spPr/>
        <p:txBody>
          <a:bodyPr>
            <a:normAutofit fontScale="90000"/>
          </a:bodyPr>
          <a:lstStyle/>
          <a:p>
            <a:r>
              <a:rPr lang="en-US" dirty="0"/>
              <a:t>Tax-Exempt Interest on Bond from State Other than NJ</a:t>
            </a:r>
          </a:p>
        </p:txBody>
      </p:sp>
      <p:cxnSp>
        <p:nvCxnSpPr>
          <p:cNvPr id="7" name="Straight Arrow Connector 6"/>
          <p:cNvCxnSpPr/>
          <p:nvPr/>
        </p:nvCxnSpPr>
        <p:spPr>
          <a:xfrm>
            <a:off x="1046684" y="6172200"/>
            <a:ext cx="629716"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67EDE0DE-430E-4B0D-8F51-FD208112046F}"/>
              </a:ext>
            </a:extLst>
          </p:cNvPr>
          <p:cNvSpPr>
            <a:spLocks noGrp="1"/>
          </p:cNvSpPr>
          <p:nvPr>
            <p:ph type="dt" sz="half" idx="2"/>
          </p:nvPr>
        </p:nvSpPr>
        <p:spPr/>
        <p:txBody>
          <a:bodyPr/>
          <a:lstStyle/>
          <a:p>
            <a:r>
              <a:rPr lang="en-US"/>
              <a:t>12-15-2020 v1.1</a:t>
            </a:r>
            <a:endParaRPr lang="en-US" dirty="0"/>
          </a:p>
        </p:txBody>
      </p:sp>
      <p:pic>
        <p:nvPicPr>
          <p:cNvPr id="11" name="Picture 10">
            <a:extLst>
              <a:ext uri="{FF2B5EF4-FFF2-40B4-BE49-F238E27FC236}">
                <a16:creationId xmlns:a16="http://schemas.microsoft.com/office/drawing/2014/main" id="{9F0067FA-390C-493A-871B-6BEEBB715726}"/>
              </a:ext>
            </a:extLst>
          </p:cNvPr>
          <p:cNvPicPr>
            <a:picLocks noChangeAspect="1"/>
          </p:cNvPicPr>
          <p:nvPr/>
        </p:nvPicPr>
        <p:blipFill>
          <a:blip r:embed="rId3"/>
          <a:stretch>
            <a:fillRect/>
          </a:stretch>
        </p:blipFill>
        <p:spPr>
          <a:xfrm>
            <a:off x="1879005" y="1365220"/>
            <a:ext cx="8718035" cy="4900085"/>
          </a:xfrm>
          <a:prstGeom prst="rect">
            <a:avLst/>
          </a:prstGeom>
        </p:spPr>
      </p:pic>
    </p:spTree>
    <p:extLst>
      <p:ext uri="{BB962C8B-B14F-4D97-AF65-F5344CB8AC3E}">
        <p14:creationId xmlns:p14="http://schemas.microsoft.com/office/powerpoint/2010/main" val="3203108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32</a:t>
            </a:fld>
            <a:endParaRPr lang="en-US" dirty="0"/>
          </a:p>
        </p:txBody>
      </p:sp>
      <p:sp>
        <p:nvSpPr>
          <p:cNvPr id="2" name="Title 1"/>
          <p:cNvSpPr>
            <a:spLocks noGrp="1"/>
          </p:cNvSpPr>
          <p:nvPr>
            <p:ph type="title"/>
          </p:nvPr>
        </p:nvSpPr>
        <p:spPr/>
        <p:txBody>
          <a:bodyPr>
            <a:normAutofit/>
          </a:bodyPr>
          <a:lstStyle/>
          <a:p>
            <a:r>
              <a:rPr lang="en-US" dirty="0"/>
              <a:t> Capital Gains Tax Rates</a:t>
            </a:r>
          </a:p>
        </p:txBody>
      </p:sp>
      <p:sp>
        <p:nvSpPr>
          <p:cNvPr id="7" name="TextBox 6"/>
          <p:cNvSpPr txBox="1"/>
          <p:nvPr/>
        </p:nvSpPr>
        <p:spPr>
          <a:xfrm>
            <a:off x="152400" y="1241443"/>
            <a:ext cx="12220781" cy="1200329"/>
          </a:xfrm>
          <a:prstGeom prst="rect">
            <a:avLst/>
          </a:prstGeom>
          <a:noFill/>
        </p:spPr>
        <p:txBody>
          <a:bodyPr wrap="none" rtlCol="0">
            <a:spAutoFit/>
          </a:bodyPr>
          <a:lstStyle/>
          <a:p>
            <a:r>
              <a:rPr lang="en-US" sz="2400" b="1" dirty="0">
                <a:solidFill>
                  <a:srgbClr val="FF0000"/>
                </a:solidFill>
              </a:rPr>
              <a:t>Why did tax liability change when you added even small amounts of taxable interest, ordinary </a:t>
            </a:r>
          </a:p>
          <a:p>
            <a:r>
              <a:rPr lang="en-US" sz="2400" b="1" dirty="0">
                <a:solidFill>
                  <a:srgbClr val="FF0000"/>
                </a:solidFill>
              </a:rPr>
              <a:t>dividends and short-term capital gains, but didn’t change at all when you added long-term</a:t>
            </a:r>
          </a:p>
          <a:p>
            <a:r>
              <a:rPr lang="en-US" sz="2400" b="1" dirty="0">
                <a:solidFill>
                  <a:srgbClr val="FF0000"/>
                </a:solidFill>
              </a:rPr>
              <a:t>capital gains or qualified dividends ?  </a:t>
            </a:r>
          </a:p>
        </p:txBody>
      </p:sp>
      <p:graphicFrame>
        <p:nvGraphicFramePr>
          <p:cNvPr id="8" name="Table 7"/>
          <p:cNvGraphicFramePr>
            <a:graphicFrameLocks noGrp="1"/>
          </p:cNvGraphicFramePr>
          <p:nvPr>
            <p:extLst>
              <p:ext uri="{D42A27DB-BD31-4B8C-83A1-F6EECF244321}">
                <p14:modId xmlns:p14="http://schemas.microsoft.com/office/powerpoint/2010/main" val="2842032587"/>
              </p:ext>
            </p:extLst>
          </p:nvPr>
        </p:nvGraphicFramePr>
        <p:xfrm>
          <a:off x="1546091" y="2441772"/>
          <a:ext cx="8359910" cy="3498456"/>
        </p:xfrm>
        <a:graphic>
          <a:graphicData uri="http://schemas.openxmlformats.org/drawingml/2006/table">
            <a:tbl>
              <a:tblPr firstRow="1" bandRow="1">
                <a:tableStyleId>{5C22544A-7EE6-4342-B048-85BDC9FD1C3A}</a:tableStyleId>
              </a:tblPr>
              <a:tblGrid>
                <a:gridCol w="3917661">
                  <a:extLst>
                    <a:ext uri="{9D8B030D-6E8A-4147-A177-3AD203B41FA5}">
                      <a16:colId xmlns:a16="http://schemas.microsoft.com/office/drawing/2014/main" val="20000"/>
                    </a:ext>
                  </a:extLst>
                </a:gridCol>
                <a:gridCol w="2109510">
                  <a:extLst>
                    <a:ext uri="{9D8B030D-6E8A-4147-A177-3AD203B41FA5}">
                      <a16:colId xmlns:a16="http://schemas.microsoft.com/office/drawing/2014/main" val="20001"/>
                    </a:ext>
                  </a:extLst>
                </a:gridCol>
                <a:gridCol w="2332739">
                  <a:extLst>
                    <a:ext uri="{9D8B030D-6E8A-4147-A177-3AD203B41FA5}">
                      <a16:colId xmlns:a16="http://schemas.microsoft.com/office/drawing/2014/main" val="20002"/>
                    </a:ext>
                  </a:extLst>
                </a:gridCol>
              </a:tblGrid>
              <a:tr h="1066800">
                <a:tc>
                  <a:txBody>
                    <a:bodyPr/>
                    <a:lstStyle/>
                    <a:p>
                      <a:pPr algn="ctr"/>
                      <a:r>
                        <a:rPr lang="en-US" sz="2600" b="1" dirty="0">
                          <a:latin typeface="+mn-lt"/>
                        </a:rPr>
                        <a:t>Type of income</a:t>
                      </a:r>
                    </a:p>
                  </a:txBody>
                  <a:tcPr/>
                </a:tc>
                <a:tc>
                  <a:txBody>
                    <a:bodyPr/>
                    <a:lstStyle/>
                    <a:p>
                      <a:pPr algn="ctr"/>
                      <a:r>
                        <a:rPr lang="en-US" sz="2600" dirty="0">
                          <a:latin typeface="+mn-lt"/>
                        </a:rPr>
                        <a:t>Added Income</a:t>
                      </a:r>
                    </a:p>
                  </a:txBody>
                  <a:tcPr/>
                </a:tc>
                <a:tc>
                  <a:txBody>
                    <a:bodyPr/>
                    <a:lstStyle/>
                    <a:p>
                      <a:pPr algn="ctr"/>
                      <a:r>
                        <a:rPr lang="en-US" sz="2600" dirty="0">
                          <a:latin typeface="+mn-lt"/>
                        </a:rPr>
                        <a:t>Added Tax Liability</a:t>
                      </a:r>
                    </a:p>
                  </a:txBody>
                  <a:tcPr/>
                </a:tc>
                <a:extLst>
                  <a:ext uri="{0D108BD9-81ED-4DB2-BD59-A6C34878D82A}">
                    <a16:rowId xmlns:a16="http://schemas.microsoft.com/office/drawing/2014/main" val="10000"/>
                  </a:ext>
                </a:extLst>
              </a:tr>
              <a:tr h="453828">
                <a:tc>
                  <a:txBody>
                    <a:bodyPr/>
                    <a:lstStyle/>
                    <a:p>
                      <a:pPr marL="0" marR="0">
                        <a:spcBef>
                          <a:spcPts val="0"/>
                        </a:spcBef>
                        <a:spcAft>
                          <a:spcPts val="0"/>
                        </a:spcAft>
                      </a:pPr>
                      <a:r>
                        <a:rPr lang="en-US" sz="2600" dirty="0">
                          <a:effectLst/>
                          <a:latin typeface="Calibri"/>
                          <a:ea typeface="Calibri"/>
                          <a:cs typeface="Times New Roman"/>
                        </a:rPr>
                        <a:t>Ordinary dividends</a:t>
                      </a:r>
                    </a:p>
                  </a:txBody>
                  <a:tcPr marL="68580" marR="68580" marT="0" marB="0"/>
                </a:tc>
                <a:tc>
                  <a:txBody>
                    <a:bodyPr/>
                    <a:lstStyle/>
                    <a:p>
                      <a:pPr marL="0" marR="0" algn="r">
                        <a:spcBef>
                          <a:spcPts val="0"/>
                        </a:spcBef>
                        <a:spcAft>
                          <a:spcPts val="0"/>
                        </a:spcAft>
                      </a:pPr>
                      <a:r>
                        <a:rPr lang="en-US" sz="2600" dirty="0">
                          <a:effectLst/>
                          <a:latin typeface="Calibri"/>
                          <a:ea typeface="Calibri"/>
                          <a:cs typeface="Times New Roman"/>
                        </a:rPr>
                        <a:t>+$400</a:t>
                      </a:r>
                    </a:p>
                  </a:txBody>
                  <a:tcPr marL="68580" marR="68580" marT="0" marB="0"/>
                </a:tc>
                <a:tc>
                  <a:txBody>
                    <a:bodyPr/>
                    <a:lstStyle/>
                    <a:p>
                      <a:pPr marL="0" marR="0" algn="r">
                        <a:spcBef>
                          <a:spcPts val="0"/>
                        </a:spcBef>
                        <a:spcAft>
                          <a:spcPts val="0"/>
                        </a:spcAft>
                      </a:pPr>
                      <a:r>
                        <a:rPr lang="en-US" sz="2600" dirty="0">
                          <a:effectLst/>
                          <a:latin typeface="Calibri"/>
                          <a:ea typeface="Calibri"/>
                          <a:cs typeface="Times New Roman"/>
                        </a:rPr>
                        <a:t>+$40</a:t>
                      </a:r>
                    </a:p>
                  </a:txBody>
                  <a:tcPr marL="68580" marR="68580" marT="0" marB="0"/>
                </a:tc>
                <a:extLst>
                  <a:ext uri="{0D108BD9-81ED-4DB2-BD59-A6C34878D82A}">
                    <a16:rowId xmlns:a16="http://schemas.microsoft.com/office/drawing/2014/main" val="403600657"/>
                  </a:ext>
                </a:extLst>
              </a:tr>
              <a:tr h="453828">
                <a:tc>
                  <a:txBody>
                    <a:bodyPr/>
                    <a:lstStyle/>
                    <a:p>
                      <a:pPr marL="0" marR="0">
                        <a:spcBef>
                          <a:spcPts val="0"/>
                        </a:spcBef>
                        <a:spcAft>
                          <a:spcPts val="0"/>
                        </a:spcAft>
                      </a:pPr>
                      <a:r>
                        <a:rPr lang="en-US" sz="2600" dirty="0">
                          <a:effectLst/>
                          <a:latin typeface="Calibri"/>
                          <a:ea typeface="Calibri"/>
                          <a:cs typeface="Times New Roman"/>
                        </a:rPr>
                        <a:t>Taxable interest</a:t>
                      </a:r>
                    </a:p>
                  </a:txBody>
                  <a:tcPr marL="68580" marR="68580" marT="0" marB="0"/>
                </a:tc>
                <a:tc>
                  <a:txBody>
                    <a:bodyPr/>
                    <a:lstStyle/>
                    <a:p>
                      <a:pPr marL="0" marR="0" algn="r">
                        <a:spcBef>
                          <a:spcPts val="0"/>
                        </a:spcBef>
                        <a:spcAft>
                          <a:spcPts val="0"/>
                        </a:spcAft>
                      </a:pPr>
                      <a:r>
                        <a:rPr lang="en-US" sz="2600" dirty="0">
                          <a:effectLst/>
                          <a:latin typeface="Calibri"/>
                          <a:ea typeface="Calibri"/>
                          <a:cs typeface="Times New Roman"/>
                        </a:rPr>
                        <a:t>+$100</a:t>
                      </a:r>
                    </a:p>
                  </a:txBody>
                  <a:tcPr marL="68580" marR="68580" marT="0" marB="0"/>
                </a:tc>
                <a:tc>
                  <a:txBody>
                    <a:bodyPr/>
                    <a:lstStyle/>
                    <a:p>
                      <a:pPr marL="0" marR="0" algn="r">
                        <a:spcBef>
                          <a:spcPts val="0"/>
                        </a:spcBef>
                        <a:spcAft>
                          <a:spcPts val="0"/>
                        </a:spcAft>
                      </a:pPr>
                      <a:r>
                        <a:rPr lang="en-US" sz="2600" dirty="0">
                          <a:effectLst/>
                          <a:latin typeface="Calibri"/>
                          <a:ea typeface="Calibri"/>
                          <a:cs typeface="Times New Roman"/>
                        </a:rPr>
                        <a:t>+$10</a:t>
                      </a:r>
                    </a:p>
                  </a:txBody>
                  <a:tcPr marL="68580" marR="68580" marT="0" marB="0"/>
                </a:tc>
                <a:extLst>
                  <a:ext uri="{0D108BD9-81ED-4DB2-BD59-A6C34878D82A}">
                    <a16:rowId xmlns:a16="http://schemas.microsoft.com/office/drawing/2014/main" val="10001"/>
                  </a:ext>
                </a:extLst>
              </a:tr>
              <a:tr h="493536">
                <a:tc>
                  <a:txBody>
                    <a:bodyPr/>
                    <a:lstStyle/>
                    <a:p>
                      <a:pPr marL="0" marR="0">
                        <a:spcBef>
                          <a:spcPts val="0"/>
                        </a:spcBef>
                        <a:spcAft>
                          <a:spcPts val="0"/>
                        </a:spcAft>
                      </a:pPr>
                      <a:r>
                        <a:rPr lang="en-US" sz="2600" dirty="0">
                          <a:effectLst/>
                          <a:latin typeface="Calibri"/>
                          <a:ea typeface="Calibri"/>
                          <a:cs typeface="Times New Roman"/>
                        </a:rPr>
                        <a:t>Short-term capital gains</a:t>
                      </a:r>
                    </a:p>
                  </a:txBody>
                  <a:tcPr marL="68580" marR="68580" marT="0" marB="0"/>
                </a:tc>
                <a:tc>
                  <a:txBody>
                    <a:bodyPr/>
                    <a:lstStyle/>
                    <a:p>
                      <a:pPr marL="0" marR="0" algn="r">
                        <a:spcBef>
                          <a:spcPts val="0"/>
                        </a:spcBef>
                        <a:spcAft>
                          <a:spcPts val="0"/>
                        </a:spcAft>
                      </a:pPr>
                      <a:r>
                        <a:rPr lang="en-US" sz="2600" dirty="0">
                          <a:effectLst/>
                          <a:latin typeface="Calibri"/>
                          <a:ea typeface="Calibri"/>
                          <a:cs typeface="Times New Roman"/>
                        </a:rPr>
                        <a:t>+$500</a:t>
                      </a:r>
                    </a:p>
                  </a:txBody>
                  <a:tcPr marL="68580" marR="68580" marT="0" marB="0"/>
                </a:tc>
                <a:tc>
                  <a:txBody>
                    <a:bodyPr/>
                    <a:lstStyle/>
                    <a:p>
                      <a:pPr marL="0" marR="0" algn="r">
                        <a:spcBef>
                          <a:spcPts val="0"/>
                        </a:spcBef>
                        <a:spcAft>
                          <a:spcPts val="0"/>
                        </a:spcAft>
                      </a:pPr>
                      <a:r>
                        <a:rPr lang="en-US" sz="2600" dirty="0">
                          <a:effectLst/>
                          <a:latin typeface="Calibri"/>
                          <a:ea typeface="Calibri"/>
                          <a:cs typeface="Times New Roman"/>
                        </a:rPr>
                        <a:t>+$50</a:t>
                      </a:r>
                    </a:p>
                  </a:txBody>
                  <a:tcPr marL="68580" marR="68580" marT="0" marB="0"/>
                </a:tc>
                <a:extLst>
                  <a:ext uri="{0D108BD9-81ED-4DB2-BD59-A6C34878D82A}">
                    <a16:rowId xmlns:a16="http://schemas.microsoft.com/office/drawing/2014/main" val="10002"/>
                  </a:ext>
                </a:extLst>
              </a:tr>
              <a:tr h="457200">
                <a:tc>
                  <a:txBody>
                    <a:bodyPr/>
                    <a:lstStyle/>
                    <a:p>
                      <a:pPr marL="0" marR="0">
                        <a:spcBef>
                          <a:spcPts val="0"/>
                        </a:spcBef>
                        <a:spcAft>
                          <a:spcPts val="0"/>
                        </a:spcAft>
                      </a:pPr>
                      <a:r>
                        <a:rPr lang="en-US" sz="2600" dirty="0">
                          <a:effectLst/>
                          <a:latin typeface="Calibri"/>
                          <a:ea typeface="Calibri"/>
                          <a:cs typeface="Times New Roman"/>
                        </a:rPr>
                        <a:t>Inherited capital gains (L/T)</a:t>
                      </a:r>
                    </a:p>
                  </a:txBody>
                  <a:tcPr marL="68580" marR="68580" marT="0" marB="0"/>
                </a:tc>
                <a:tc>
                  <a:txBody>
                    <a:bodyPr/>
                    <a:lstStyle/>
                    <a:p>
                      <a:pPr marL="0" marR="0" algn="r">
                        <a:spcBef>
                          <a:spcPts val="0"/>
                        </a:spcBef>
                        <a:spcAft>
                          <a:spcPts val="0"/>
                        </a:spcAft>
                      </a:pPr>
                      <a:r>
                        <a:rPr lang="en-US" sz="2600" dirty="0">
                          <a:effectLst/>
                          <a:latin typeface="Calibri"/>
                          <a:ea typeface="Calibri"/>
                          <a:cs typeface="Times New Roman"/>
                        </a:rPr>
                        <a:t>+$2,400</a:t>
                      </a:r>
                    </a:p>
                  </a:txBody>
                  <a:tcPr marL="68580" marR="68580" marT="0" marB="0"/>
                </a:tc>
                <a:tc>
                  <a:txBody>
                    <a:bodyPr/>
                    <a:lstStyle/>
                    <a:p>
                      <a:pPr marL="0" marR="0" algn="r">
                        <a:spcBef>
                          <a:spcPts val="0"/>
                        </a:spcBef>
                        <a:spcAft>
                          <a:spcPts val="0"/>
                        </a:spcAft>
                      </a:pPr>
                      <a:r>
                        <a:rPr lang="en-US" sz="2600" dirty="0">
                          <a:effectLst/>
                          <a:latin typeface="Calibri"/>
                          <a:ea typeface="Calibri"/>
                          <a:cs typeface="Times New Roman"/>
                        </a:rPr>
                        <a:t>$0</a:t>
                      </a:r>
                    </a:p>
                  </a:txBody>
                  <a:tcPr marL="68580" marR="68580" marT="0" marB="0"/>
                </a:tc>
                <a:extLst>
                  <a:ext uri="{0D108BD9-81ED-4DB2-BD59-A6C34878D82A}">
                    <a16:rowId xmlns:a16="http://schemas.microsoft.com/office/drawing/2014/main" val="3373339455"/>
                  </a:ext>
                </a:extLst>
              </a:tr>
              <a:tr h="573264">
                <a:tc>
                  <a:txBody>
                    <a:bodyPr/>
                    <a:lstStyle/>
                    <a:p>
                      <a:pPr marL="0" marR="0">
                        <a:spcBef>
                          <a:spcPts val="0"/>
                        </a:spcBef>
                        <a:spcAft>
                          <a:spcPts val="0"/>
                        </a:spcAft>
                      </a:pPr>
                      <a:r>
                        <a:rPr lang="en-US" sz="2600" dirty="0">
                          <a:effectLst/>
                          <a:latin typeface="Calibri"/>
                          <a:ea typeface="Calibri"/>
                          <a:cs typeface="Times New Roman"/>
                        </a:rPr>
                        <a:t>Qualified dividends</a:t>
                      </a:r>
                    </a:p>
                  </a:txBody>
                  <a:tcPr marL="68580" marR="68580" marT="0" marB="0"/>
                </a:tc>
                <a:tc>
                  <a:txBody>
                    <a:bodyPr/>
                    <a:lstStyle/>
                    <a:p>
                      <a:pPr marL="0" marR="0" algn="r">
                        <a:spcBef>
                          <a:spcPts val="0"/>
                        </a:spcBef>
                        <a:spcAft>
                          <a:spcPts val="0"/>
                        </a:spcAft>
                      </a:pPr>
                      <a:r>
                        <a:rPr lang="en-US" sz="2600" dirty="0">
                          <a:effectLst/>
                          <a:latin typeface="Calibri"/>
                          <a:ea typeface="Calibri"/>
                          <a:cs typeface="Times New Roman"/>
                        </a:rPr>
                        <a:t>+$400</a:t>
                      </a:r>
                    </a:p>
                  </a:txBody>
                  <a:tcPr marL="68580" marR="68580" marT="0" marB="0"/>
                </a:tc>
                <a:tc>
                  <a:txBody>
                    <a:bodyPr/>
                    <a:lstStyle/>
                    <a:p>
                      <a:pPr marL="0" marR="0" algn="r">
                        <a:spcBef>
                          <a:spcPts val="0"/>
                        </a:spcBef>
                        <a:spcAft>
                          <a:spcPts val="0"/>
                        </a:spcAft>
                      </a:pPr>
                      <a:r>
                        <a:rPr lang="en-US" sz="2600" dirty="0">
                          <a:effectLst/>
                          <a:latin typeface="Calibri"/>
                          <a:ea typeface="Calibri"/>
                          <a:cs typeface="Times New Roman"/>
                        </a:rPr>
                        <a:t>$0</a:t>
                      </a:r>
                    </a:p>
                  </a:txBody>
                  <a:tcPr marL="68580" marR="68580" marT="0" marB="0"/>
                </a:tc>
                <a:extLst>
                  <a:ext uri="{0D108BD9-81ED-4DB2-BD59-A6C34878D82A}">
                    <a16:rowId xmlns:a16="http://schemas.microsoft.com/office/drawing/2014/main" val="1683263893"/>
                  </a:ext>
                </a:extLst>
              </a:tr>
            </a:tbl>
          </a:graphicData>
        </a:graphic>
      </p:graphicFrame>
      <p:sp>
        <p:nvSpPr>
          <p:cNvPr id="4" name="Footer Placeholder 3"/>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5" name="Date Placeholder 4">
            <a:extLst>
              <a:ext uri="{FF2B5EF4-FFF2-40B4-BE49-F238E27FC236}">
                <a16:creationId xmlns:a16="http://schemas.microsoft.com/office/drawing/2014/main" id="{9A4CF5DA-4966-47B3-85DD-1EE81211C24C}"/>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3774001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FDAF90-F96C-4DCA-BCF5-B087CA92DF4C}"/>
              </a:ext>
            </a:extLst>
          </p:cNvPr>
          <p:cNvSpPr>
            <a:spLocks noGrp="1"/>
          </p:cNvSpPr>
          <p:nvPr>
            <p:ph type="dt" sz="half" idx="10"/>
          </p:nvPr>
        </p:nvSpPr>
        <p:spPr/>
        <p:txBody>
          <a:bodyPr/>
          <a:lstStyle/>
          <a:p>
            <a:r>
              <a:rPr lang="en-US"/>
              <a:t>12-15-2020 v1.1</a:t>
            </a:r>
            <a:endParaRPr lang="en-US" dirty="0"/>
          </a:p>
        </p:txBody>
      </p:sp>
      <p:sp>
        <p:nvSpPr>
          <p:cNvPr id="2" name="Footer Placeholder 1"/>
          <p:cNvSpPr>
            <a:spLocks noGrp="1"/>
          </p:cNvSpPr>
          <p:nvPr>
            <p:ph type="ftr" sz="quarter" idx="11"/>
          </p:nvPr>
        </p:nvSpPr>
        <p:spPr/>
        <p:txBody>
          <a:bodyPr/>
          <a:lstStyle/>
          <a:p>
            <a:r>
              <a:rPr lang="en-US"/>
              <a:t>NJ Investment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33</a:t>
            </a:fld>
            <a:endParaRPr lang="en-US" dirty="0"/>
          </a:p>
        </p:txBody>
      </p:sp>
      <p:sp>
        <p:nvSpPr>
          <p:cNvPr id="5" name="Title 4"/>
          <p:cNvSpPr>
            <a:spLocks noGrp="1"/>
          </p:cNvSpPr>
          <p:nvPr>
            <p:ph type="title"/>
          </p:nvPr>
        </p:nvSpPr>
        <p:spPr/>
        <p:txBody>
          <a:bodyPr/>
          <a:lstStyle/>
          <a:p>
            <a:r>
              <a:rPr lang="en-US" dirty="0"/>
              <a:t>2019 Capital Gains Tax Rates</a:t>
            </a:r>
          </a:p>
        </p:txBody>
      </p:sp>
      <p:pic>
        <p:nvPicPr>
          <p:cNvPr id="10" name="Picture 9">
            <a:extLst>
              <a:ext uri="{FF2B5EF4-FFF2-40B4-BE49-F238E27FC236}">
                <a16:creationId xmlns:a16="http://schemas.microsoft.com/office/drawing/2014/main" id="{159140BB-E336-41D9-A052-9119AAA5482B}"/>
              </a:ext>
            </a:extLst>
          </p:cNvPr>
          <p:cNvPicPr>
            <a:picLocks noChangeAspect="1"/>
          </p:cNvPicPr>
          <p:nvPr/>
        </p:nvPicPr>
        <p:blipFill>
          <a:blip r:embed="rId2"/>
          <a:stretch>
            <a:fillRect/>
          </a:stretch>
        </p:blipFill>
        <p:spPr>
          <a:xfrm>
            <a:off x="762000" y="1600200"/>
            <a:ext cx="10877370" cy="4267200"/>
          </a:xfrm>
          <a:prstGeom prst="rect">
            <a:avLst/>
          </a:prstGeom>
          <a:ln>
            <a:noFill/>
          </a:ln>
        </p:spPr>
      </p:pic>
      <p:sp>
        <p:nvSpPr>
          <p:cNvPr id="11" name="TextBox 10">
            <a:extLst>
              <a:ext uri="{FF2B5EF4-FFF2-40B4-BE49-F238E27FC236}">
                <a16:creationId xmlns:a16="http://schemas.microsoft.com/office/drawing/2014/main" id="{53A369F7-1A8C-48DB-805B-AC41D958D896}"/>
              </a:ext>
            </a:extLst>
          </p:cNvPr>
          <p:cNvSpPr txBox="1"/>
          <p:nvPr/>
        </p:nvSpPr>
        <p:spPr>
          <a:xfrm>
            <a:off x="3580298" y="5033832"/>
            <a:ext cx="2515702" cy="707886"/>
          </a:xfrm>
          <a:prstGeom prst="rect">
            <a:avLst/>
          </a:prstGeom>
          <a:solidFill>
            <a:schemeClr val="bg1"/>
          </a:solidFill>
        </p:spPr>
        <p:txBody>
          <a:bodyPr wrap="square" rtlCol="0">
            <a:spAutoFit/>
          </a:bodyPr>
          <a:lstStyle/>
          <a:p>
            <a:pPr algn="ctr"/>
            <a:r>
              <a:rPr lang="en-US" sz="2000" dirty="0"/>
              <a:t>Taxable income of up to $52,750</a:t>
            </a:r>
          </a:p>
        </p:txBody>
      </p:sp>
    </p:spTree>
    <p:extLst>
      <p:ext uri="{BB962C8B-B14F-4D97-AF65-F5344CB8AC3E}">
        <p14:creationId xmlns:p14="http://schemas.microsoft.com/office/powerpoint/2010/main" val="345141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3F0ED-273B-4B3D-9837-65D0B5A23011}"/>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1ACE3A1D-D0AC-48FA-9705-F669D6F6BB64}"/>
              </a:ext>
            </a:extLst>
          </p:cNvPr>
          <p:cNvSpPr>
            <a:spLocks noGrp="1"/>
          </p:cNvSpPr>
          <p:nvPr>
            <p:ph type="ftr" sz="quarter" idx="11"/>
          </p:nvPr>
        </p:nvSpPr>
        <p:spPr/>
        <p:txBody>
          <a:bodyPr/>
          <a:lstStyle/>
          <a:p>
            <a:r>
              <a:rPr lang="en-US"/>
              <a:t>NJ Investment Income Exercises</a:t>
            </a:r>
            <a:endParaRPr lang="en-US" dirty="0"/>
          </a:p>
        </p:txBody>
      </p:sp>
      <p:sp>
        <p:nvSpPr>
          <p:cNvPr id="4" name="Slide Number Placeholder 3">
            <a:extLst>
              <a:ext uri="{FF2B5EF4-FFF2-40B4-BE49-F238E27FC236}">
                <a16:creationId xmlns:a16="http://schemas.microsoft.com/office/drawing/2014/main" id="{3CA0F4C1-D871-4034-A2AB-253FE1768B8E}"/>
              </a:ext>
            </a:extLst>
          </p:cNvPr>
          <p:cNvSpPr>
            <a:spLocks noGrp="1"/>
          </p:cNvSpPr>
          <p:nvPr>
            <p:ph type="sldNum" sz="quarter" idx="12"/>
          </p:nvPr>
        </p:nvSpPr>
        <p:spPr/>
        <p:txBody>
          <a:bodyPr/>
          <a:lstStyle/>
          <a:p>
            <a:fld id="{0D5AF39D-F6B7-4EB7-86A6-18194CFE1AF2}" type="slidenum">
              <a:rPr lang="en-US" smtClean="0"/>
              <a:t>34</a:t>
            </a:fld>
            <a:endParaRPr lang="en-US" dirty="0"/>
          </a:p>
        </p:txBody>
      </p:sp>
      <p:sp>
        <p:nvSpPr>
          <p:cNvPr id="5" name="Title 4">
            <a:extLst>
              <a:ext uri="{FF2B5EF4-FFF2-40B4-BE49-F238E27FC236}">
                <a16:creationId xmlns:a16="http://schemas.microsoft.com/office/drawing/2014/main" id="{F9F7E852-3B4D-4AC8-A462-0538232A0941}"/>
              </a:ext>
            </a:extLst>
          </p:cNvPr>
          <p:cNvSpPr>
            <a:spLocks noGrp="1"/>
          </p:cNvSpPr>
          <p:nvPr>
            <p:ph type="title"/>
          </p:nvPr>
        </p:nvSpPr>
        <p:spPr/>
        <p:txBody>
          <a:bodyPr/>
          <a:lstStyle/>
          <a:p>
            <a:r>
              <a:rPr lang="en-US" dirty="0"/>
              <a:t>2019 Ordinary Income Tax Rates</a:t>
            </a:r>
          </a:p>
        </p:txBody>
      </p:sp>
      <p:pic>
        <p:nvPicPr>
          <p:cNvPr id="7" name="Picture 6">
            <a:extLst>
              <a:ext uri="{FF2B5EF4-FFF2-40B4-BE49-F238E27FC236}">
                <a16:creationId xmlns:a16="http://schemas.microsoft.com/office/drawing/2014/main" id="{114D9B52-7A87-4F19-87EB-4B292EE2727E}"/>
              </a:ext>
            </a:extLst>
          </p:cNvPr>
          <p:cNvPicPr>
            <a:picLocks noChangeAspect="1"/>
          </p:cNvPicPr>
          <p:nvPr/>
        </p:nvPicPr>
        <p:blipFill>
          <a:blip r:embed="rId2"/>
          <a:stretch>
            <a:fillRect/>
          </a:stretch>
        </p:blipFill>
        <p:spPr>
          <a:xfrm>
            <a:off x="1066803" y="1447800"/>
            <a:ext cx="10016134" cy="4626368"/>
          </a:xfrm>
          <a:prstGeom prst="rect">
            <a:avLst/>
          </a:prstGeom>
        </p:spPr>
      </p:pic>
    </p:spTree>
    <p:extLst>
      <p:ext uri="{BB962C8B-B14F-4D97-AF65-F5344CB8AC3E}">
        <p14:creationId xmlns:p14="http://schemas.microsoft.com/office/powerpoint/2010/main" val="2893613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35</a:t>
            </a:fld>
            <a:endParaRPr lang="en-US" dirty="0"/>
          </a:p>
        </p:txBody>
      </p:sp>
      <p:sp>
        <p:nvSpPr>
          <p:cNvPr id="4" name="Content Placeholder 3"/>
          <p:cNvSpPr>
            <a:spLocks noGrp="1"/>
          </p:cNvSpPr>
          <p:nvPr>
            <p:ph sz="quarter" idx="12"/>
          </p:nvPr>
        </p:nvSpPr>
        <p:spPr>
          <a:xfrm>
            <a:off x="1905000" y="1371600"/>
            <a:ext cx="8686800" cy="4495800"/>
          </a:xfrm>
        </p:spPr>
        <p:txBody>
          <a:bodyPr>
            <a:noAutofit/>
          </a:bodyPr>
          <a:lstStyle/>
          <a:p>
            <a:r>
              <a:rPr lang="en-US" sz="3000" dirty="0"/>
              <a:t>Let’s look at a Consolidated Brokerage Statement to see what info is reported</a:t>
            </a:r>
          </a:p>
          <a:p>
            <a:pPr lvl="1"/>
            <a:r>
              <a:rPr lang="en-US" sz="2600" dirty="0"/>
              <a:t>May contain 3 different tax forms:  1099-INT, 1099-DIV, and 1099-B (reported to IRS)</a:t>
            </a:r>
          </a:p>
          <a:p>
            <a:pPr lvl="1"/>
            <a:r>
              <a:rPr lang="en-US" sz="2600" dirty="0"/>
              <a:t>May also contain numerous back-up pages to provide details behind the 3 tax forms (not reported to IRS)</a:t>
            </a:r>
          </a:p>
          <a:p>
            <a:pPr marL="0" indent="0">
              <a:buNone/>
            </a:pPr>
            <a:endParaRPr lang="en-US" sz="3000" dirty="0"/>
          </a:p>
        </p:txBody>
      </p:sp>
      <p:sp>
        <p:nvSpPr>
          <p:cNvPr id="2" name="Title 1"/>
          <p:cNvSpPr>
            <a:spLocks noGrp="1"/>
          </p:cNvSpPr>
          <p:nvPr>
            <p:ph type="title"/>
          </p:nvPr>
        </p:nvSpPr>
        <p:spPr/>
        <p:txBody>
          <a:bodyPr/>
          <a:lstStyle/>
          <a:p>
            <a:r>
              <a:rPr lang="en-US" dirty="0"/>
              <a:t>Consolidated Brokerage Statement</a:t>
            </a:r>
          </a:p>
        </p:txBody>
      </p:sp>
      <p:sp>
        <p:nvSpPr>
          <p:cNvPr id="5" name="Footer Placeholder 4"/>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2C346026-C79A-44A0-8D07-59049F356833}"/>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3277203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AF39D-F6B7-4EB7-86A6-18194CFE1AF2}" type="slidenum">
              <a:rPr lang="en-US" smtClean="0"/>
              <a:t>36</a:t>
            </a:fld>
            <a:endParaRPr lang="en-US" dirty="0"/>
          </a:p>
        </p:txBody>
      </p:sp>
      <p:pic>
        <p:nvPicPr>
          <p:cNvPr id="5" name="Picture 4"/>
          <p:cNvPicPr>
            <a:picLocks noChangeAspect="1"/>
          </p:cNvPicPr>
          <p:nvPr/>
        </p:nvPicPr>
        <p:blipFill rotWithShape="1">
          <a:blip r:embed="rId3"/>
          <a:srcRect t="6234"/>
          <a:stretch/>
        </p:blipFill>
        <p:spPr>
          <a:xfrm>
            <a:off x="1193074" y="609600"/>
            <a:ext cx="9779726" cy="5486400"/>
          </a:xfrm>
          <a:prstGeom prst="rect">
            <a:avLst/>
          </a:prstGeom>
        </p:spPr>
      </p:pic>
      <p:sp>
        <p:nvSpPr>
          <p:cNvPr id="3" name="Footer Placeholder 2"/>
          <p:cNvSpPr>
            <a:spLocks noGrp="1"/>
          </p:cNvSpPr>
          <p:nvPr>
            <p:ph type="ftr" sz="quarter" idx="11"/>
          </p:nvPr>
        </p:nvSpPr>
        <p:spPr/>
        <p:txBody>
          <a:bodyPr/>
          <a:lstStyle/>
          <a:p>
            <a:r>
              <a:rPr lang="en-US"/>
              <a:t>NJ Investment Income Exercises</a:t>
            </a:r>
            <a:endParaRPr lang="en-US" dirty="0"/>
          </a:p>
        </p:txBody>
      </p:sp>
      <p:sp>
        <p:nvSpPr>
          <p:cNvPr id="4" name="Date Placeholder 3">
            <a:extLst>
              <a:ext uri="{FF2B5EF4-FFF2-40B4-BE49-F238E27FC236}">
                <a16:creationId xmlns:a16="http://schemas.microsoft.com/office/drawing/2014/main" id="{2162C141-B0AC-492C-8265-BD7F28DF6576}"/>
              </a:ext>
            </a:extLst>
          </p:cNvPr>
          <p:cNvSpPr>
            <a:spLocks noGrp="1"/>
          </p:cNvSpPr>
          <p:nvPr>
            <p:ph type="dt" sz="half" idx="10"/>
          </p:nvPr>
        </p:nvSpPr>
        <p:spPr/>
        <p:txBody>
          <a:bodyPr/>
          <a:lstStyle/>
          <a:p>
            <a:r>
              <a:rPr lang="en-US"/>
              <a:t>12-15-2020 v1.1</a:t>
            </a:r>
            <a:endParaRPr lang="en-US" dirty="0"/>
          </a:p>
        </p:txBody>
      </p:sp>
      <p:sp>
        <p:nvSpPr>
          <p:cNvPr id="9" name="TextBox 8">
            <a:extLst>
              <a:ext uri="{FF2B5EF4-FFF2-40B4-BE49-F238E27FC236}">
                <a16:creationId xmlns:a16="http://schemas.microsoft.com/office/drawing/2014/main" id="{76F217F3-3E47-46F4-B9CC-62062D1E09A8}"/>
              </a:ext>
            </a:extLst>
          </p:cNvPr>
          <p:cNvSpPr txBox="1"/>
          <p:nvPr/>
        </p:nvSpPr>
        <p:spPr>
          <a:xfrm>
            <a:off x="457200" y="2133600"/>
            <a:ext cx="1939442" cy="1200329"/>
          </a:xfrm>
          <a:prstGeom prst="rect">
            <a:avLst/>
          </a:prstGeom>
          <a:noFill/>
          <a:ln w="28575">
            <a:solidFill>
              <a:srgbClr val="FF0000"/>
            </a:solidFill>
          </a:ln>
        </p:spPr>
        <p:txBody>
          <a:bodyPr wrap="none" rtlCol="0">
            <a:spAutoFit/>
          </a:bodyPr>
          <a:lstStyle/>
          <a:p>
            <a:r>
              <a:rPr lang="en-US" b="1" dirty="0">
                <a:solidFill>
                  <a:srgbClr val="FF0000"/>
                </a:solidFill>
              </a:rPr>
              <a:t>Change values on</a:t>
            </a:r>
          </a:p>
          <a:p>
            <a:r>
              <a:rPr lang="en-US" b="1" dirty="0">
                <a:solidFill>
                  <a:srgbClr val="FF0000"/>
                </a:solidFill>
              </a:rPr>
              <a:t>previous 1099-DIV</a:t>
            </a:r>
          </a:p>
          <a:p>
            <a:r>
              <a:rPr lang="en-US" b="1" dirty="0">
                <a:solidFill>
                  <a:srgbClr val="FF0000"/>
                </a:solidFill>
              </a:rPr>
              <a:t>already entered </a:t>
            </a:r>
          </a:p>
          <a:p>
            <a:r>
              <a:rPr lang="en-US" b="1" dirty="0">
                <a:solidFill>
                  <a:srgbClr val="FF0000"/>
                </a:solidFill>
              </a:rPr>
              <a:t>into TSO</a:t>
            </a:r>
          </a:p>
        </p:txBody>
      </p:sp>
    </p:spTree>
    <p:extLst>
      <p:ext uri="{BB962C8B-B14F-4D97-AF65-F5344CB8AC3E}">
        <p14:creationId xmlns:p14="http://schemas.microsoft.com/office/powerpoint/2010/main" val="3596957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Info on the Consolidated Brokerage Statement</a:t>
            </a:r>
          </a:p>
        </p:txBody>
      </p:sp>
      <p:sp>
        <p:nvSpPr>
          <p:cNvPr id="4" name="Slide Number Placeholder 3"/>
          <p:cNvSpPr>
            <a:spLocks noGrp="1"/>
          </p:cNvSpPr>
          <p:nvPr>
            <p:ph type="sldNum" sz="quarter" idx="4"/>
          </p:nvPr>
        </p:nvSpPr>
        <p:spPr>
          <a:xfrm>
            <a:off x="609603" y="6265305"/>
            <a:ext cx="936487" cy="365125"/>
          </a:xfrm>
        </p:spPr>
        <p:txBody>
          <a:bodyPr/>
          <a:lstStyle/>
          <a:p>
            <a:fld id="{627FCEAF-D0D5-4D38-A667-05E01D81FA01}" type="slidenum">
              <a:rPr lang="en-US" altLang="en-US" smtClean="0"/>
              <a:pPr/>
              <a:t>37</a:t>
            </a:fld>
            <a:endParaRPr lang="en-US" altLang="en-US" dirty="0"/>
          </a:p>
        </p:txBody>
      </p:sp>
      <p:sp>
        <p:nvSpPr>
          <p:cNvPr id="5" name="Content Placeholder 4"/>
          <p:cNvSpPr>
            <a:spLocks noGrp="1"/>
          </p:cNvSpPr>
          <p:nvPr>
            <p:ph idx="1"/>
          </p:nvPr>
        </p:nvSpPr>
        <p:spPr>
          <a:xfrm>
            <a:off x="1278832" y="1447800"/>
            <a:ext cx="9846367" cy="4648200"/>
          </a:xfrm>
        </p:spPr>
        <p:txBody>
          <a:bodyPr>
            <a:normAutofit fontScale="77500" lnSpcReduction="20000"/>
          </a:bodyPr>
          <a:lstStyle/>
          <a:p>
            <a:r>
              <a:rPr lang="en-US" dirty="0"/>
              <a:t>Non-dividend distributions</a:t>
            </a:r>
          </a:p>
          <a:p>
            <a:pPr lvl="1"/>
            <a:r>
              <a:rPr lang="en-US" dirty="0"/>
              <a:t>Return of principal</a:t>
            </a:r>
          </a:p>
          <a:p>
            <a:pPr lvl="1"/>
            <a:r>
              <a:rPr lang="en-US" dirty="0"/>
              <a:t>Do not impact tax return.  Reduce the cost basis of underlying asset</a:t>
            </a:r>
          </a:p>
          <a:p>
            <a:r>
              <a:rPr lang="en-US" dirty="0"/>
              <a:t>Foreign tax paid</a:t>
            </a:r>
          </a:p>
          <a:p>
            <a:pPr lvl="1"/>
            <a:r>
              <a:rPr lang="en-US" dirty="0"/>
              <a:t>Can claim a credit on Sch 3 Line 48 for the amount of foreign tax paid</a:t>
            </a:r>
          </a:p>
          <a:p>
            <a:pPr lvl="1"/>
            <a:r>
              <a:rPr lang="en-US" dirty="0"/>
              <a:t>Must be less than $300/$600 (MFJ) to be in scope</a:t>
            </a:r>
          </a:p>
          <a:p>
            <a:r>
              <a:rPr lang="en-US" dirty="0"/>
              <a:t>Specified private activity bond interest dividends</a:t>
            </a:r>
          </a:p>
          <a:p>
            <a:pPr lvl="1"/>
            <a:r>
              <a:rPr lang="en-US" dirty="0"/>
              <a:t>Not normally taxable unless taxpayer is subject to Alternative Minimum Tax (AMT)</a:t>
            </a:r>
          </a:p>
          <a:p>
            <a:pPr lvl="1"/>
            <a:r>
              <a:rPr lang="en-US" dirty="0"/>
              <a:t>Reported on Form 6251</a:t>
            </a:r>
          </a:p>
          <a:p>
            <a:pPr lvl="1"/>
            <a:r>
              <a:rPr lang="en-US" dirty="0"/>
              <a:t>If AMT is triggered on Sch 2 Line 45, return becomes out of scope </a:t>
            </a:r>
          </a:p>
          <a:p>
            <a:endParaRPr lang="en-US" dirty="0"/>
          </a:p>
        </p:txBody>
      </p:sp>
      <p:sp>
        <p:nvSpPr>
          <p:cNvPr id="3" name="Footer Placeholder 2"/>
          <p:cNvSpPr>
            <a:spLocks noGrp="1"/>
          </p:cNvSpPr>
          <p:nvPr>
            <p:ph type="ftr" sz="quarter" idx="3"/>
          </p:nvPr>
        </p:nvSpPr>
        <p:spPr>
          <a:xfrm>
            <a:off x="4038600" y="6400803"/>
            <a:ext cx="4114800" cy="3016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5D0E8A68-AE19-49BF-9B84-A64DD00D769C}"/>
              </a:ext>
            </a:extLst>
          </p:cNvPr>
          <p:cNvSpPr>
            <a:spLocks noGrp="1"/>
          </p:cNvSpPr>
          <p:nvPr>
            <p:ph type="dt" sz="half" idx="2"/>
          </p:nvPr>
        </p:nvSpPr>
        <p:spPr>
          <a:xfrm>
            <a:off x="1908313" y="6265305"/>
            <a:ext cx="1333856" cy="365125"/>
          </a:xfrm>
        </p:spPr>
        <p:txBody>
          <a:bodyPr/>
          <a:lstStyle/>
          <a:p>
            <a:r>
              <a:rPr lang="en-US"/>
              <a:t>12-15-2020 v1.1</a:t>
            </a:r>
            <a:endParaRPr lang="en-US" dirty="0"/>
          </a:p>
        </p:txBody>
      </p:sp>
    </p:spTree>
    <p:extLst>
      <p:ext uri="{BB962C8B-B14F-4D97-AF65-F5344CB8AC3E}">
        <p14:creationId xmlns:p14="http://schemas.microsoft.com/office/powerpoint/2010/main" val="171897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Exempt Interest Dividends from Mutual Funds</a:t>
            </a:r>
          </a:p>
        </p:txBody>
      </p:sp>
      <p:sp>
        <p:nvSpPr>
          <p:cNvPr id="3" name="Content Placeholder 2"/>
          <p:cNvSpPr>
            <a:spLocks noGrp="1"/>
          </p:cNvSpPr>
          <p:nvPr>
            <p:ph idx="1"/>
          </p:nvPr>
        </p:nvSpPr>
        <p:spPr>
          <a:xfrm>
            <a:off x="1278833" y="1371600"/>
            <a:ext cx="9753600" cy="4800600"/>
          </a:xfrm>
        </p:spPr>
        <p:txBody>
          <a:bodyPr>
            <a:normAutofit/>
          </a:bodyPr>
          <a:lstStyle/>
          <a:p>
            <a:r>
              <a:rPr lang="en-US" sz="3000" dirty="0"/>
              <a:t>Tax exempt on Federal return</a:t>
            </a:r>
          </a:p>
          <a:p>
            <a:r>
              <a:rPr lang="en-US" sz="3000" dirty="0"/>
              <a:t>Taxability varies for NJ, depending on bonds held by fund (look at detail pages) </a:t>
            </a:r>
          </a:p>
          <a:p>
            <a:pPr lvl="1"/>
            <a:r>
              <a:rPr lang="en-US" sz="2600" dirty="0"/>
              <a:t>Interest attributable to Federal obligations (including P.R., territories, U.S. Possessions, etc.) always tax exempt</a:t>
            </a:r>
          </a:p>
          <a:p>
            <a:pPr lvl="1"/>
            <a:r>
              <a:rPr lang="en-US" sz="2600" dirty="0"/>
              <a:t>Interest attributable to other states except NJ always taxable</a:t>
            </a:r>
          </a:p>
          <a:p>
            <a:pPr lvl="1"/>
            <a:r>
              <a:rPr lang="en-US" sz="2600" dirty="0"/>
              <a:t>Interest attributable to NJ bonds only tax exempt if fund is “NJ Qualified Investment Fund” (usually has NJ in name of fund)</a:t>
            </a:r>
          </a:p>
          <a:p>
            <a:pPr lvl="2"/>
            <a:r>
              <a:rPr lang="en-US" sz="2200" dirty="0"/>
              <a:t>Interest on NJ bonds held individually by taxpayer (not in a mutual fund) always tax exempt</a:t>
            </a:r>
          </a:p>
          <a:p>
            <a:endParaRPr lang="en-US" dirty="0"/>
          </a:p>
          <a:p>
            <a:endParaRPr lang="en-US" dirty="0"/>
          </a:p>
        </p:txBody>
      </p:sp>
      <p:sp>
        <p:nvSpPr>
          <p:cNvPr id="4" name="Slide Number Placeholder 3"/>
          <p:cNvSpPr>
            <a:spLocks noGrp="1"/>
          </p:cNvSpPr>
          <p:nvPr>
            <p:ph type="sldNum" sz="quarter" idx="4"/>
          </p:nvPr>
        </p:nvSpPr>
        <p:spPr>
          <a:xfrm>
            <a:off x="609603" y="6265305"/>
            <a:ext cx="936487" cy="365125"/>
          </a:xfrm>
        </p:spPr>
        <p:txBody>
          <a:bodyPr/>
          <a:lstStyle/>
          <a:p>
            <a:fld id="{627FCEAF-D0D5-4D38-A667-05E01D81FA01}" type="slidenum">
              <a:rPr lang="en-US" altLang="en-US" smtClean="0"/>
              <a:pPr/>
              <a:t>38</a:t>
            </a:fld>
            <a:endParaRPr lang="en-US" altLang="en-US" dirty="0"/>
          </a:p>
        </p:txBody>
      </p:sp>
      <p:sp>
        <p:nvSpPr>
          <p:cNvPr id="5" name="Footer Placeholder 4"/>
          <p:cNvSpPr>
            <a:spLocks noGrp="1"/>
          </p:cNvSpPr>
          <p:nvPr>
            <p:ph type="ftr" sz="quarter" idx="3"/>
          </p:nvPr>
        </p:nvSpPr>
        <p:spPr>
          <a:xfrm>
            <a:off x="4038600" y="6400803"/>
            <a:ext cx="4114800" cy="3016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6228A112-C191-48C5-AE74-AD5D42814FD4}"/>
              </a:ext>
            </a:extLst>
          </p:cNvPr>
          <p:cNvSpPr>
            <a:spLocks noGrp="1"/>
          </p:cNvSpPr>
          <p:nvPr>
            <p:ph type="dt" sz="half" idx="2"/>
          </p:nvPr>
        </p:nvSpPr>
        <p:spPr>
          <a:xfrm>
            <a:off x="1908313" y="6265305"/>
            <a:ext cx="1333856" cy="365125"/>
          </a:xfrm>
        </p:spPr>
        <p:txBody>
          <a:bodyPr/>
          <a:lstStyle/>
          <a:p>
            <a:r>
              <a:rPr lang="en-US"/>
              <a:t>12-15-2020 v1.1</a:t>
            </a:r>
            <a:endParaRPr lang="en-US" dirty="0"/>
          </a:p>
        </p:txBody>
      </p:sp>
    </p:spTree>
    <p:extLst>
      <p:ext uri="{BB962C8B-B14F-4D97-AF65-F5344CB8AC3E}">
        <p14:creationId xmlns:p14="http://schemas.microsoft.com/office/powerpoint/2010/main" val="23948274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AF39D-F6B7-4EB7-86A6-18194CFE1AF2}" type="slidenum">
              <a:rPr lang="en-US" smtClean="0"/>
              <a:t>39</a:t>
            </a:fld>
            <a:endParaRPr lang="en-US" dirty="0"/>
          </a:p>
        </p:txBody>
      </p:sp>
      <p:pic>
        <p:nvPicPr>
          <p:cNvPr id="6" name="Picture 5"/>
          <p:cNvPicPr>
            <a:picLocks noChangeAspect="1"/>
          </p:cNvPicPr>
          <p:nvPr/>
        </p:nvPicPr>
        <p:blipFill>
          <a:blip r:embed="rId3"/>
          <a:stretch>
            <a:fillRect/>
          </a:stretch>
        </p:blipFill>
        <p:spPr>
          <a:xfrm>
            <a:off x="1905000" y="835333"/>
            <a:ext cx="8839200" cy="5331270"/>
          </a:xfrm>
          <a:prstGeom prst="rect">
            <a:avLst/>
          </a:prstGeom>
        </p:spPr>
      </p:pic>
      <p:sp>
        <p:nvSpPr>
          <p:cNvPr id="3" name="TextBox 2"/>
          <p:cNvSpPr txBox="1"/>
          <p:nvPr/>
        </p:nvSpPr>
        <p:spPr>
          <a:xfrm>
            <a:off x="381000" y="381000"/>
            <a:ext cx="7963206" cy="461665"/>
          </a:xfrm>
          <a:prstGeom prst="rect">
            <a:avLst/>
          </a:prstGeom>
          <a:noFill/>
        </p:spPr>
        <p:txBody>
          <a:bodyPr wrap="none" rtlCol="0">
            <a:spAutoFit/>
          </a:bodyPr>
          <a:lstStyle/>
          <a:p>
            <a:r>
              <a:rPr lang="en-US" sz="2400" b="1" dirty="0">
                <a:solidFill>
                  <a:srgbClr val="FF0000"/>
                </a:solidFill>
              </a:rPr>
              <a:t>Detail pages to back up dividends ($200) shown on 1099-DIV </a:t>
            </a:r>
          </a:p>
        </p:txBody>
      </p:sp>
      <p:sp>
        <p:nvSpPr>
          <p:cNvPr id="5" name="TextBox 4"/>
          <p:cNvSpPr txBox="1"/>
          <p:nvPr/>
        </p:nvSpPr>
        <p:spPr>
          <a:xfrm>
            <a:off x="5635869" y="2963007"/>
            <a:ext cx="65" cy="276999"/>
          </a:xfrm>
          <a:prstGeom prst="rect">
            <a:avLst/>
          </a:prstGeom>
          <a:noFill/>
        </p:spPr>
        <p:txBody>
          <a:bodyPr wrap="none" lIns="0" tIns="0" rIns="0" bIns="0" rtlCol="0">
            <a:spAutoFit/>
          </a:bodyPr>
          <a:lstStyle/>
          <a:p>
            <a:endParaRPr lang="en-US" dirty="0"/>
          </a:p>
        </p:txBody>
      </p:sp>
      <p:sp>
        <p:nvSpPr>
          <p:cNvPr id="7" name="TextBox 6"/>
          <p:cNvSpPr txBox="1"/>
          <p:nvPr/>
        </p:nvSpPr>
        <p:spPr>
          <a:xfrm>
            <a:off x="9293525" y="1138768"/>
            <a:ext cx="914400" cy="2585323"/>
          </a:xfrm>
          <a:prstGeom prst="rect">
            <a:avLst/>
          </a:prstGeom>
          <a:noFill/>
          <a:ln w="38100">
            <a:solidFill>
              <a:srgbClr val="FF000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NJ Investment Income Exercises</a:t>
            </a:r>
            <a:endParaRPr lang="en-US" dirty="0"/>
          </a:p>
        </p:txBody>
      </p:sp>
      <p:sp>
        <p:nvSpPr>
          <p:cNvPr id="8" name="Date Placeholder 7">
            <a:extLst>
              <a:ext uri="{FF2B5EF4-FFF2-40B4-BE49-F238E27FC236}">
                <a16:creationId xmlns:a16="http://schemas.microsoft.com/office/drawing/2014/main" id="{B3855B70-E580-4678-BEBB-491FAA03A3E7}"/>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96841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AF39D-F6B7-4EB7-86A6-18194CFE1AF2}" type="slidenum">
              <a:rPr lang="en-US" smtClean="0"/>
              <a:t>4</a:t>
            </a:fld>
            <a:endParaRPr lang="en-US" dirty="0"/>
          </a:p>
        </p:txBody>
      </p:sp>
      <p:pic>
        <p:nvPicPr>
          <p:cNvPr id="3" name="Picture 2"/>
          <p:cNvPicPr>
            <a:picLocks noChangeAspect="1"/>
          </p:cNvPicPr>
          <p:nvPr/>
        </p:nvPicPr>
        <p:blipFill>
          <a:blip r:embed="rId3"/>
          <a:stretch>
            <a:fillRect/>
          </a:stretch>
        </p:blipFill>
        <p:spPr>
          <a:xfrm>
            <a:off x="2986088" y="838200"/>
            <a:ext cx="6219825" cy="2379662"/>
          </a:xfrm>
          <a:prstGeom prst="rect">
            <a:avLst/>
          </a:prstGeom>
        </p:spPr>
      </p:pic>
      <p:sp>
        <p:nvSpPr>
          <p:cNvPr id="4" name="TextBox 3"/>
          <p:cNvSpPr txBox="1"/>
          <p:nvPr/>
        </p:nvSpPr>
        <p:spPr>
          <a:xfrm>
            <a:off x="4343400" y="3733800"/>
            <a:ext cx="3810000" cy="523220"/>
          </a:xfrm>
          <a:prstGeom prst="rect">
            <a:avLst/>
          </a:prstGeom>
          <a:noFill/>
        </p:spPr>
        <p:txBody>
          <a:bodyPr wrap="square" rtlCol="0">
            <a:spAutoFit/>
          </a:bodyPr>
          <a:lstStyle/>
          <a:p>
            <a:r>
              <a:rPr lang="en-US" sz="2800" dirty="0"/>
              <a:t>Twins: DOB 4/16/2013</a:t>
            </a:r>
          </a:p>
        </p:txBody>
      </p:sp>
      <p:sp>
        <p:nvSpPr>
          <p:cNvPr id="5" name="Footer Placeholder 4"/>
          <p:cNvSpPr>
            <a:spLocks noGrp="1"/>
          </p:cNvSpPr>
          <p:nvPr>
            <p:ph type="ftr" sz="quarter" idx="11"/>
          </p:nvPr>
        </p:nvSpPr>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464AD741-4111-4F49-90E1-04071C80D50A}"/>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868439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40</a:t>
            </a:fld>
            <a:endParaRPr lang="en-US" dirty="0"/>
          </a:p>
        </p:txBody>
      </p:sp>
      <p:sp>
        <p:nvSpPr>
          <p:cNvPr id="4" name="Content Placeholder 3"/>
          <p:cNvSpPr>
            <a:spLocks noGrp="1"/>
          </p:cNvSpPr>
          <p:nvPr>
            <p:ph sz="quarter" idx="12"/>
          </p:nvPr>
        </p:nvSpPr>
        <p:spPr>
          <a:xfrm>
            <a:off x="1905000" y="1371600"/>
            <a:ext cx="8686800" cy="4495800"/>
          </a:xfrm>
        </p:spPr>
        <p:txBody>
          <a:bodyPr>
            <a:noAutofit/>
          </a:bodyPr>
          <a:lstStyle/>
          <a:p>
            <a:r>
              <a:rPr lang="en-US" dirty="0"/>
              <a:t>For General US Tax-Exempt Fund – general bond fund</a:t>
            </a:r>
          </a:p>
          <a:p>
            <a:pPr lvl="1"/>
            <a:r>
              <a:rPr lang="en-US" dirty="0"/>
              <a:t>What % of the interest is attributable to Federal obligations?  -  </a:t>
            </a:r>
            <a:r>
              <a:rPr lang="en-US" dirty="0">
                <a:solidFill>
                  <a:srgbClr val="FF0000"/>
                </a:solidFill>
              </a:rPr>
              <a:t>Always tax exempt</a:t>
            </a:r>
            <a:endParaRPr lang="en-US" dirty="0"/>
          </a:p>
          <a:p>
            <a:pPr lvl="1"/>
            <a:r>
              <a:rPr lang="en-US" dirty="0"/>
              <a:t>What % of the interest is attributable to NJ bonds?  -  </a:t>
            </a:r>
            <a:r>
              <a:rPr lang="en-US" dirty="0">
                <a:solidFill>
                  <a:srgbClr val="FF0000"/>
                </a:solidFill>
              </a:rPr>
              <a:t>Tax exempt or taxable?</a:t>
            </a:r>
          </a:p>
          <a:p>
            <a:pPr lvl="1"/>
            <a:r>
              <a:rPr lang="en-US" dirty="0"/>
              <a:t>What % of the interest is attributable to states other than NJ?  -  </a:t>
            </a:r>
            <a:r>
              <a:rPr lang="en-US" dirty="0">
                <a:solidFill>
                  <a:srgbClr val="FF0000"/>
                </a:solidFill>
              </a:rPr>
              <a:t>Always taxable </a:t>
            </a:r>
          </a:p>
          <a:p>
            <a:r>
              <a:rPr lang="en-US" dirty="0">
                <a:solidFill>
                  <a:srgbClr val="FF0000"/>
                </a:solidFill>
              </a:rPr>
              <a:t>30% tax exempt        70% taxable</a:t>
            </a:r>
          </a:p>
          <a:p>
            <a:endParaRPr lang="en-US" dirty="0">
              <a:solidFill>
                <a:srgbClr val="FF0000"/>
              </a:solidFill>
            </a:endParaRPr>
          </a:p>
          <a:p>
            <a:endParaRPr lang="en-US" dirty="0">
              <a:solidFill>
                <a:srgbClr val="FF0000"/>
              </a:solidFill>
            </a:endParaRPr>
          </a:p>
          <a:p>
            <a:pPr marL="576262" lvl="1" indent="0">
              <a:buNone/>
            </a:pPr>
            <a:endParaRPr lang="en-US" dirty="0">
              <a:solidFill>
                <a:srgbClr val="FF0000"/>
              </a:solidFill>
            </a:endParaRPr>
          </a:p>
          <a:p>
            <a:pPr marL="576262" lvl="1" indent="0">
              <a:buNone/>
            </a:pPr>
            <a:endParaRPr lang="en-US" dirty="0"/>
          </a:p>
          <a:p>
            <a:endParaRPr lang="en-US" dirty="0"/>
          </a:p>
        </p:txBody>
      </p:sp>
      <p:sp>
        <p:nvSpPr>
          <p:cNvPr id="2" name="Title 1"/>
          <p:cNvSpPr>
            <a:spLocks noGrp="1"/>
          </p:cNvSpPr>
          <p:nvPr>
            <p:ph type="title"/>
          </p:nvPr>
        </p:nvSpPr>
        <p:spPr/>
        <p:txBody>
          <a:bodyPr>
            <a:normAutofit fontScale="90000"/>
          </a:bodyPr>
          <a:lstStyle/>
          <a:p>
            <a:r>
              <a:rPr lang="en-US" dirty="0"/>
              <a:t>Exempt Interest Dividends on Consolidated Brokerage Statement – NJ Taxability</a:t>
            </a:r>
          </a:p>
        </p:txBody>
      </p:sp>
      <p:sp>
        <p:nvSpPr>
          <p:cNvPr id="5" name="Footer Placeholder 4"/>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2757EB3F-D9D9-4017-8C5C-0CCEAE03624A}"/>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25032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41</a:t>
            </a:fld>
            <a:endParaRPr lang="en-US" dirty="0"/>
          </a:p>
        </p:txBody>
      </p:sp>
      <p:sp>
        <p:nvSpPr>
          <p:cNvPr id="4" name="Content Placeholder 3"/>
          <p:cNvSpPr>
            <a:spLocks noGrp="1"/>
          </p:cNvSpPr>
          <p:nvPr>
            <p:ph sz="quarter" idx="12"/>
          </p:nvPr>
        </p:nvSpPr>
        <p:spPr>
          <a:xfrm>
            <a:off x="1905000" y="1371600"/>
            <a:ext cx="8686800" cy="4495800"/>
          </a:xfrm>
        </p:spPr>
        <p:txBody>
          <a:bodyPr>
            <a:noAutofit/>
          </a:bodyPr>
          <a:lstStyle/>
          <a:p>
            <a:r>
              <a:rPr lang="en-US" dirty="0"/>
              <a:t>For NJ Municipal Bond Fund – NJ qualified  investment fund</a:t>
            </a:r>
          </a:p>
          <a:p>
            <a:pPr lvl="1"/>
            <a:r>
              <a:rPr lang="en-US" dirty="0"/>
              <a:t>What % of the interest is attributable to Federal obligations?  -  </a:t>
            </a:r>
            <a:r>
              <a:rPr lang="en-US" dirty="0">
                <a:solidFill>
                  <a:srgbClr val="FF0000"/>
                </a:solidFill>
              </a:rPr>
              <a:t>Always tax exempt</a:t>
            </a:r>
            <a:r>
              <a:rPr lang="en-US" dirty="0"/>
              <a:t> </a:t>
            </a:r>
          </a:p>
          <a:p>
            <a:pPr lvl="1"/>
            <a:r>
              <a:rPr lang="en-US" dirty="0"/>
              <a:t>What % of the interest is attributable to NJ bonds?  -  </a:t>
            </a:r>
            <a:r>
              <a:rPr lang="en-US" dirty="0">
                <a:solidFill>
                  <a:srgbClr val="FF0000"/>
                </a:solidFill>
              </a:rPr>
              <a:t>Tax exempt or taxable?</a:t>
            </a:r>
          </a:p>
          <a:p>
            <a:pPr lvl="1"/>
            <a:r>
              <a:rPr lang="en-US" dirty="0"/>
              <a:t>What % of the interest is attributable to states other than NJ?  -  </a:t>
            </a:r>
            <a:r>
              <a:rPr lang="en-US" dirty="0">
                <a:solidFill>
                  <a:srgbClr val="FF0000"/>
                </a:solidFill>
              </a:rPr>
              <a:t>Always taxable</a:t>
            </a:r>
            <a:r>
              <a:rPr lang="en-US" dirty="0"/>
              <a:t> </a:t>
            </a:r>
          </a:p>
          <a:p>
            <a:r>
              <a:rPr lang="en-US" dirty="0">
                <a:solidFill>
                  <a:srgbClr val="FF0000"/>
                </a:solidFill>
              </a:rPr>
              <a:t>94% tax exempt               6% taxable</a:t>
            </a:r>
          </a:p>
          <a:p>
            <a:pPr lvl="1"/>
            <a:endParaRPr lang="en-US" dirty="0"/>
          </a:p>
          <a:p>
            <a:pPr marL="0" indent="0">
              <a:buNone/>
            </a:pPr>
            <a:endParaRPr lang="en-US" dirty="0">
              <a:solidFill>
                <a:srgbClr val="FF0000"/>
              </a:solidFill>
            </a:endParaRPr>
          </a:p>
        </p:txBody>
      </p:sp>
      <p:sp>
        <p:nvSpPr>
          <p:cNvPr id="2" name="Title 1"/>
          <p:cNvSpPr>
            <a:spLocks noGrp="1"/>
          </p:cNvSpPr>
          <p:nvPr>
            <p:ph type="title"/>
          </p:nvPr>
        </p:nvSpPr>
        <p:spPr/>
        <p:txBody>
          <a:bodyPr>
            <a:normAutofit fontScale="90000"/>
          </a:bodyPr>
          <a:lstStyle/>
          <a:p>
            <a:r>
              <a:rPr lang="en-US" dirty="0"/>
              <a:t>Exempt Interest on Consolidated Brokerage Statement – NJ Taxability</a:t>
            </a:r>
          </a:p>
        </p:txBody>
      </p:sp>
      <p:sp>
        <p:nvSpPr>
          <p:cNvPr id="5" name="Footer Placeholder 4"/>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0520356A-AB4F-4244-A649-DD599A687C9C}"/>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428535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42</a:t>
            </a:fld>
            <a:endParaRPr lang="en-US" dirty="0"/>
          </a:p>
        </p:txBody>
      </p:sp>
      <p:sp>
        <p:nvSpPr>
          <p:cNvPr id="4" name="Content Placeholder 3"/>
          <p:cNvSpPr>
            <a:spLocks noGrp="1"/>
          </p:cNvSpPr>
          <p:nvPr>
            <p:ph sz="quarter" idx="12"/>
          </p:nvPr>
        </p:nvSpPr>
        <p:spPr>
          <a:xfrm>
            <a:off x="1905000" y="1371600"/>
            <a:ext cx="8686800" cy="4191000"/>
          </a:xfrm>
        </p:spPr>
        <p:txBody>
          <a:bodyPr>
            <a:noAutofit/>
          </a:bodyPr>
          <a:lstStyle/>
          <a:p>
            <a:pPr marL="3175" indent="0">
              <a:buNone/>
            </a:pPr>
            <a:endParaRPr lang="en-US" dirty="0"/>
          </a:p>
          <a:p>
            <a:pPr marL="0" indent="0">
              <a:buNone/>
            </a:pPr>
            <a:endParaRPr lang="en-US" dirty="0">
              <a:solidFill>
                <a:srgbClr val="FF0000"/>
              </a:solidFill>
            </a:endParaRPr>
          </a:p>
        </p:txBody>
      </p:sp>
      <p:sp>
        <p:nvSpPr>
          <p:cNvPr id="2" name="Title 1"/>
          <p:cNvSpPr>
            <a:spLocks noGrp="1"/>
          </p:cNvSpPr>
          <p:nvPr>
            <p:ph type="title"/>
          </p:nvPr>
        </p:nvSpPr>
        <p:spPr/>
        <p:txBody>
          <a:bodyPr>
            <a:normAutofit fontScale="90000"/>
          </a:bodyPr>
          <a:lstStyle/>
          <a:p>
            <a:r>
              <a:rPr lang="en-US" dirty="0"/>
              <a:t>Tax-Exempt Interest on Consolidated Brokerage Statement – NJ Taxability</a:t>
            </a:r>
          </a:p>
        </p:txBody>
      </p:sp>
      <p:sp>
        <p:nvSpPr>
          <p:cNvPr id="6" name="TextBox 5"/>
          <p:cNvSpPr txBox="1"/>
          <p:nvPr/>
        </p:nvSpPr>
        <p:spPr>
          <a:xfrm>
            <a:off x="2533953" y="5502322"/>
            <a:ext cx="7428893" cy="461665"/>
          </a:xfrm>
          <a:prstGeom prst="rect">
            <a:avLst/>
          </a:prstGeom>
          <a:noFill/>
        </p:spPr>
        <p:txBody>
          <a:bodyPr wrap="none" rtlCol="0">
            <a:spAutoFit/>
          </a:bodyPr>
          <a:lstStyle/>
          <a:p>
            <a:r>
              <a:rPr lang="en-US" sz="2400" b="1" dirty="0">
                <a:solidFill>
                  <a:srgbClr val="FF0000"/>
                </a:solidFill>
              </a:rPr>
              <a:t>Total of $76 should be added as Taxable State Dividend</a:t>
            </a:r>
          </a:p>
        </p:txBody>
      </p:sp>
      <p:sp>
        <p:nvSpPr>
          <p:cNvPr id="7" name="Footer Placeholder 6"/>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777682328"/>
              </p:ext>
            </p:extLst>
          </p:nvPr>
        </p:nvGraphicFramePr>
        <p:xfrm>
          <a:off x="1937067" y="1600200"/>
          <a:ext cx="8438515" cy="3902122"/>
        </p:xfrm>
        <a:graphic>
          <a:graphicData uri="http://schemas.openxmlformats.org/drawingml/2006/table">
            <a:tbl>
              <a:tblPr firstRow="1" firstCol="1" bandRow="1">
                <a:tableStyleId>{5C22544A-7EE6-4342-B048-85BDC9FD1C3A}</a:tableStyleId>
              </a:tblPr>
              <a:tblGrid>
                <a:gridCol w="2740660">
                  <a:extLst>
                    <a:ext uri="{9D8B030D-6E8A-4147-A177-3AD203B41FA5}">
                      <a16:colId xmlns:a16="http://schemas.microsoft.com/office/drawing/2014/main" val="3005235769"/>
                    </a:ext>
                  </a:extLst>
                </a:gridCol>
                <a:gridCol w="2741295">
                  <a:extLst>
                    <a:ext uri="{9D8B030D-6E8A-4147-A177-3AD203B41FA5}">
                      <a16:colId xmlns:a16="http://schemas.microsoft.com/office/drawing/2014/main" val="987126061"/>
                    </a:ext>
                  </a:extLst>
                </a:gridCol>
                <a:gridCol w="2956560">
                  <a:extLst>
                    <a:ext uri="{9D8B030D-6E8A-4147-A177-3AD203B41FA5}">
                      <a16:colId xmlns:a16="http://schemas.microsoft.com/office/drawing/2014/main" val="3421951382"/>
                    </a:ext>
                  </a:extLst>
                </a:gridCol>
              </a:tblGrid>
              <a:tr h="1099393">
                <a:tc>
                  <a:txBody>
                    <a:bodyPr/>
                    <a:lstStyle/>
                    <a:p>
                      <a:pPr marL="0" marR="0" algn="ctr">
                        <a:spcBef>
                          <a:spcPts val="0"/>
                        </a:spcBef>
                        <a:spcAft>
                          <a:spcPts val="0"/>
                        </a:spcAft>
                      </a:pPr>
                      <a:br>
                        <a:rPr lang="en-US" sz="1400">
                          <a:effectLst/>
                        </a:rPr>
                      </a:br>
                      <a:r>
                        <a:rPr lang="en-US" sz="1400">
                          <a:effectLst/>
                        </a:rPr>
                        <a:t>GUSTE (general bond fund)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400" dirty="0">
                        <a:effectLst/>
                      </a:endParaRPr>
                    </a:p>
                    <a:p>
                      <a:pPr marL="0" marR="0" algn="ctr">
                        <a:spcBef>
                          <a:spcPts val="0"/>
                        </a:spcBef>
                        <a:spcAft>
                          <a:spcPts val="0"/>
                        </a:spcAft>
                      </a:pPr>
                      <a:r>
                        <a:rPr lang="en-US" sz="1400" dirty="0">
                          <a:effectLst/>
                        </a:rPr>
                        <a:t>NJMB (NJ qualified investment fund)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3809867"/>
                  </a:ext>
                </a:extLst>
              </a:tr>
              <a:tr h="467122">
                <a:tc>
                  <a:txBody>
                    <a:bodyPr/>
                    <a:lstStyle/>
                    <a:p>
                      <a:pPr marL="0" marR="0" algn="ctr">
                        <a:spcBef>
                          <a:spcPts val="0"/>
                        </a:spcBef>
                        <a:spcAft>
                          <a:spcPts val="0"/>
                        </a:spcAft>
                      </a:pPr>
                      <a:r>
                        <a:rPr lang="en-US" sz="1400" b="1" dirty="0">
                          <a:solidFill>
                            <a:schemeClr val="tx1"/>
                          </a:solidFill>
                          <a:effectLst/>
                        </a:rPr>
                        <a:t>30% (Tax Exempt)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400" b="1" dirty="0">
                          <a:solidFill>
                            <a:schemeClr val="tx1"/>
                          </a:solidFill>
                          <a:effectLst/>
                        </a:rPr>
                        <a:t>Federal bonds - Tax  Exempt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400" b="1" dirty="0">
                          <a:solidFill>
                            <a:schemeClr val="tx1"/>
                          </a:solidFill>
                          <a:effectLst/>
                        </a:rPr>
                        <a:t>14% (Tax Exempt)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093641518"/>
                  </a:ext>
                </a:extLst>
              </a:tr>
              <a:tr h="467122">
                <a:tc>
                  <a:txBody>
                    <a:bodyPr/>
                    <a:lstStyle/>
                    <a:p>
                      <a:pPr marL="0" marR="0" algn="ctr">
                        <a:spcBef>
                          <a:spcPts val="0"/>
                        </a:spcBef>
                        <a:spcAft>
                          <a:spcPts val="0"/>
                        </a:spcAft>
                      </a:pPr>
                      <a:r>
                        <a:rPr lang="en-US" sz="1400" b="1" dirty="0">
                          <a:solidFill>
                            <a:schemeClr val="tx1"/>
                          </a:solidFill>
                          <a:effectLst/>
                        </a:rPr>
                        <a:t>10% (Taxable)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1400" b="1" dirty="0">
                          <a:solidFill>
                            <a:schemeClr val="tx1"/>
                          </a:solidFill>
                          <a:effectLst/>
                        </a:rPr>
                        <a:t>NJ bonds - Tax Exempt or Taxable?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1400" b="1" dirty="0">
                          <a:solidFill>
                            <a:schemeClr val="tx1"/>
                          </a:solidFill>
                          <a:effectLst/>
                        </a:rPr>
                        <a:t>80% (Tax Exempt)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545429704"/>
                  </a:ext>
                </a:extLst>
              </a:tr>
              <a:tr h="467122">
                <a:tc>
                  <a:txBody>
                    <a:bodyPr/>
                    <a:lstStyle/>
                    <a:p>
                      <a:pPr marL="0" marR="0" algn="ctr">
                        <a:spcBef>
                          <a:spcPts val="0"/>
                        </a:spcBef>
                        <a:spcAft>
                          <a:spcPts val="0"/>
                        </a:spcAft>
                      </a:pPr>
                      <a:r>
                        <a:rPr lang="en-US" sz="1400" b="1" dirty="0">
                          <a:solidFill>
                            <a:schemeClr val="tx1"/>
                          </a:solidFill>
                          <a:effectLst/>
                        </a:rPr>
                        <a:t>60% (Taxable)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400" b="1">
                          <a:solidFill>
                            <a:schemeClr val="tx1"/>
                          </a:solidFill>
                          <a:effectLst/>
                        </a:rPr>
                        <a:t>Bonds from other states - Taxable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400" b="1" dirty="0">
                          <a:solidFill>
                            <a:schemeClr val="tx1"/>
                          </a:solidFill>
                          <a:effectLst/>
                        </a:rPr>
                        <a:t>6% (Taxable)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452345743"/>
                  </a:ext>
                </a:extLst>
              </a:tr>
              <a:tr h="467122">
                <a:tc>
                  <a:txBody>
                    <a:bodyPr/>
                    <a:lstStyle/>
                    <a:p>
                      <a:pPr marL="0" marR="0" algn="ctr">
                        <a:spcBef>
                          <a:spcPts val="0"/>
                        </a:spcBef>
                        <a:spcAft>
                          <a:spcPts val="0"/>
                        </a:spcAft>
                      </a:pPr>
                      <a:r>
                        <a:rPr lang="en-US" sz="14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14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1400" b="0" dirty="0">
                          <a:solidFill>
                            <a:schemeClr val="tx1"/>
                          </a:solidFill>
                          <a:effectLst/>
                        </a:rPr>
                        <a:t>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171886646"/>
                  </a:ext>
                </a:extLst>
              </a:tr>
              <a:tr h="934241">
                <a:tc>
                  <a:txBody>
                    <a:bodyPr/>
                    <a:lstStyle/>
                    <a:p>
                      <a:pPr marL="0" marR="0" algn="ctr">
                        <a:spcBef>
                          <a:spcPts val="0"/>
                        </a:spcBef>
                        <a:spcAft>
                          <a:spcPts val="0"/>
                        </a:spcAft>
                      </a:pPr>
                      <a:r>
                        <a:rPr lang="en-US" sz="1400" b="1" dirty="0">
                          <a:solidFill>
                            <a:schemeClr val="bg1"/>
                          </a:solidFill>
                          <a:effectLst/>
                        </a:rPr>
                        <a:t>30% Tax Exempt ($30)</a:t>
                      </a:r>
                    </a:p>
                    <a:p>
                      <a:pPr marL="0" marR="0" algn="ctr">
                        <a:spcBef>
                          <a:spcPts val="0"/>
                        </a:spcBef>
                        <a:spcAft>
                          <a:spcPts val="0"/>
                        </a:spcAft>
                      </a:pPr>
                      <a:r>
                        <a:rPr lang="en-US" sz="1400" b="1" dirty="0">
                          <a:solidFill>
                            <a:schemeClr val="bg1"/>
                          </a:solidFill>
                          <a:effectLst/>
                        </a:rPr>
                        <a:t> 70% Taxable ($70)</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400" b="1">
                          <a:solidFill>
                            <a:schemeClr val="bg1"/>
                          </a:solidFill>
                          <a:effectLst/>
                        </a:rPr>
                        <a:t>Total</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400" b="1" dirty="0">
                          <a:solidFill>
                            <a:schemeClr val="bg1"/>
                          </a:solidFill>
                          <a:effectLst/>
                        </a:rPr>
                        <a:t>94% Tax Exempt ($94)</a:t>
                      </a:r>
                    </a:p>
                    <a:p>
                      <a:pPr marL="0" marR="0" algn="ctr">
                        <a:spcBef>
                          <a:spcPts val="0"/>
                        </a:spcBef>
                        <a:spcAft>
                          <a:spcPts val="0"/>
                        </a:spcAft>
                      </a:pPr>
                      <a:r>
                        <a:rPr lang="en-US" sz="1400" b="1" dirty="0">
                          <a:solidFill>
                            <a:schemeClr val="bg1"/>
                          </a:solidFill>
                          <a:effectLst/>
                        </a:rPr>
                        <a:t> 6% Taxable ($6)</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2181842601"/>
                  </a:ext>
                </a:extLst>
              </a:tr>
            </a:tbl>
          </a:graphicData>
        </a:graphic>
      </p:graphicFrame>
      <p:sp>
        <p:nvSpPr>
          <p:cNvPr id="5" name="Date Placeholder 4">
            <a:extLst>
              <a:ext uri="{FF2B5EF4-FFF2-40B4-BE49-F238E27FC236}">
                <a16:creationId xmlns:a16="http://schemas.microsoft.com/office/drawing/2014/main" id="{EB39E643-E774-4948-9E30-450AF06E5F4D}"/>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3410379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81646-B533-4A6B-91EA-8C54DD761C14}"/>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C538752D-CA62-43B2-8A32-E388C7286DD4}"/>
              </a:ext>
            </a:extLst>
          </p:cNvPr>
          <p:cNvSpPr>
            <a:spLocks noGrp="1"/>
          </p:cNvSpPr>
          <p:nvPr>
            <p:ph type="ftr" sz="quarter" idx="11"/>
          </p:nvPr>
        </p:nvSpPr>
        <p:spPr/>
        <p:txBody>
          <a:bodyPr/>
          <a:lstStyle/>
          <a:p>
            <a:r>
              <a:rPr lang="en-US"/>
              <a:t>NJ Investment Income Exercises</a:t>
            </a:r>
            <a:endParaRPr lang="en-US" dirty="0"/>
          </a:p>
        </p:txBody>
      </p:sp>
      <p:sp>
        <p:nvSpPr>
          <p:cNvPr id="4" name="Slide Number Placeholder 3">
            <a:extLst>
              <a:ext uri="{FF2B5EF4-FFF2-40B4-BE49-F238E27FC236}">
                <a16:creationId xmlns:a16="http://schemas.microsoft.com/office/drawing/2014/main" id="{8D1FC71A-3E6E-457C-880E-7C18A5359662}"/>
              </a:ext>
            </a:extLst>
          </p:cNvPr>
          <p:cNvSpPr>
            <a:spLocks noGrp="1"/>
          </p:cNvSpPr>
          <p:nvPr>
            <p:ph type="sldNum" sz="quarter" idx="12"/>
          </p:nvPr>
        </p:nvSpPr>
        <p:spPr/>
        <p:txBody>
          <a:bodyPr/>
          <a:lstStyle/>
          <a:p>
            <a:fld id="{0D5AF39D-F6B7-4EB7-86A6-18194CFE1AF2}" type="slidenum">
              <a:rPr lang="en-US" smtClean="0"/>
              <a:t>43</a:t>
            </a:fld>
            <a:endParaRPr lang="en-US" dirty="0"/>
          </a:p>
        </p:txBody>
      </p:sp>
      <p:sp>
        <p:nvSpPr>
          <p:cNvPr id="5" name="Title 4">
            <a:extLst>
              <a:ext uri="{FF2B5EF4-FFF2-40B4-BE49-F238E27FC236}">
                <a16:creationId xmlns:a16="http://schemas.microsoft.com/office/drawing/2014/main" id="{2FBE7DD7-0BFC-470F-B89F-EF41397CB954}"/>
              </a:ext>
            </a:extLst>
          </p:cNvPr>
          <p:cNvSpPr>
            <a:spLocks noGrp="1"/>
          </p:cNvSpPr>
          <p:nvPr>
            <p:ph type="title"/>
          </p:nvPr>
        </p:nvSpPr>
        <p:spPr/>
        <p:txBody>
          <a:bodyPr/>
          <a:lstStyle/>
          <a:p>
            <a:r>
              <a:rPr lang="en-US" dirty="0"/>
              <a:t>NJ Taxable State Dividend </a:t>
            </a:r>
          </a:p>
        </p:txBody>
      </p:sp>
      <p:pic>
        <p:nvPicPr>
          <p:cNvPr id="7" name="Picture 6">
            <a:extLst>
              <a:ext uri="{FF2B5EF4-FFF2-40B4-BE49-F238E27FC236}">
                <a16:creationId xmlns:a16="http://schemas.microsoft.com/office/drawing/2014/main" id="{173D2246-7D18-41A7-9581-B10EC8F5F8A8}"/>
              </a:ext>
            </a:extLst>
          </p:cNvPr>
          <p:cNvPicPr>
            <a:picLocks noChangeAspect="1"/>
          </p:cNvPicPr>
          <p:nvPr/>
        </p:nvPicPr>
        <p:blipFill>
          <a:blip r:embed="rId2"/>
          <a:stretch>
            <a:fillRect/>
          </a:stretch>
        </p:blipFill>
        <p:spPr>
          <a:xfrm>
            <a:off x="2438400" y="1320784"/>
            <a:ext cx="7951848" cy="4943041"/>
          </a:xfrm>
          <a:prstGeom prst="rect">
            <a:avLst/>
          </a:prstGeom>
        </p:spPr>
      </p:pic>
      <p:cxnSp>
        <p:nvCxnSpPr>
          <p:cNvPr id="10" name="Straight Arrow Connector 9">
            <a:extLst>
              <a:ext uri="{FF2B5EF4-FFF2-40B4-BE49-F238E27FC236}">
                <a16:creationId xmlns:a16="http://schemas.microsoft.com/office/drawing/2014/main" id="{A16BA06F-1E27-442B-8A19-A846A7993AF2}"/>
              </a:ext>
            </a:extLst>
          </p:cNvPr>
          <p:cNvCxnSpPr/>
          <p:nvPr/>
        </p:nvCxnSpPr>
        <p:spPr>
          <a:xfrm>
            <a:off x="1808684" y="6019800"/>
            <a:ext cx="629716"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425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278833" y="1371600"/>
            <a:ext cx="9753600" cy="4953000"/>
          </a:xfrm>
        </p:spPr>
        <p:txBody>
          <a:bodyPr>
            <a:normAutofit/>
          </a:bodyPr>
          <a:lstStyle/>
          <a:p>
            <a:r>
              <a:rPr lang="en-US" dirty="0"/>
              <a:t>When 1099-B has numerous capital gains transactions, you do not have to enter each one separately</a:t>
            </a:r>
          </a:p>
          <a:p>
            <a:pPr lvl="1"/>
            <a:r>
              <a:rPr lang="en-US" dirty="0"/>
              <a:t>Divide the transactions into 4 categories:</a:t>
            </a:r>
          </a:p>
          <a:p>
            <a:pPr lvl="2"/>
            <a:r>
              <a:rPr lang="en-US" dirty="0"/>
              <a:t>Short-term transactions with basis reported to the IRS (Box A checked on 8949)</a:t>
            </a:r>
          </a:p>
          <a:p>
            <a:pPr lvl="2"/>
            <a:r>
              <a:rPr lang="en-US" dirty="0"/>
              <a:t>Short-term transactions with basis not reported to the IRS (Box B checked on 8949)</a:t>
            </a:r>
          </a:p>
          <a:p>
            <a:pPr lvl="2"/>
            <a:r>
              <a:rPr lang="en-US" dirty="0"/>
              <a:t>Long-term transactions with basis reported to the IRS (Box D checked on 8949)</a:t>
            </a:r>
          </a:p>
          <a:p>
            <a:pPr lvl="2"/>
            <a:r>
              <a:rPr lang="en-US" dirty="0"/>
              <a:t>Long-term transactions with basis not reported to the IRS (Box E checked on 8949)</a:t>
            </a:r>
          </a:p>
          <a:p>
            <a:pPr lvl="2"/>
            <a:endParaRPr lang="en-US" dirty="0"/>
          </a:p>
        </p:txBody>
      </p:sp>
      <p:sp>
        <p:nvSpPr>
          <p:cNvPr id="2" name="Title 1"/>
          <p:cNvSpPr>
            <a:spLocks noGrp="1"/>
          </p:cNvSpPr>
          <p:nvPr>
            <p:ph type="title"/>
          </p:nvPr>
        </p:nvSpPr>
        <p:spPr/>
        <p:txBody>
          <a:bodyPr>
            <a:normAutofit fontScale="90000"/>
          </a:bodyPr>
          <a:lstStyle/>
          <a:p>
            <a:r>
              <a:rPr lang="en-US" sz="3600" dirty="0"/>
              <a:t>Consolidating Capital Gains Transactions on Capital Gains/Loss Screen</a:t>
            </a:r>
          </a:p>
        </p:txBody>
      </p:sp>
      <p:sp>
        <p:nvSpPr>
          <p:cNvPr id="4" name="Date Placeholder 3"/>
          <p:cNvSpPr>
            <a:spLocks noGrp="1"/>
          </p:cNvSpPr>
          <p:nvPr>
            <p:ph type="dt" sz="half" idx="2"/>
          </p:nvPr>
        </p:nvSpPr>
        <p:spPr/>
        <p:txBody>
          <a:bodyPr/>
          <a:lstStyle/>
          <a:p>
            <a:r>
              <a:rPr lang="en-US"/>
              <a:t>12-15-2020 v1.1</a:t>
            </a:r>
            <a:endParaRPr lang="en-US" dirty="0"/>
          </a:p>
        </p:txBody>
      </p:sp>
      <p:sp>
        <p:nvSpPr>
          <p:cNvPr id="5" name="Footer Placeholder 4"/>
          <p:cNvSpPr>
            <a:spLocks noGrp="1"/>
          </p:cNvSpPr>
          <p:nvPr>
            <p:ph type="ftr" sz="quarter" idx="3"/>
          </p:nvPr>
        </p:nvSpPr>
        <p:spPr/>
        <p:txBody>
          <a:bodyPr/>
          <a:lstStyle/>
          <a:p>
            <a:r>
              <a:rPr lang="en-US"/>
              <a:t>NJ Investment Income Exercises</a:t>
            </a:r>
            <a:endParaRPr lang="en-US" dirty="0"/>
          </a:p>
        </p:txBody>
      </p:sp>
      <p:sp>
        <p:nvSpPr>
          <p:cNvPr id="6" name="Slide Number Placeholder 5"/>
          <p:cNvSpPr>
            <a:spLocks noGrp="1"/>
          </p:cNvSpPr>
          <p:nvPr>
            <p:ph type="sldNum" sz="quarter" idx="4"/>
          </p:nvPr>
        </p:nvSpPr>
        <p:spPr/>
        <p:txBody>
          <a:bodyPr/>
          <a:lstStyle/>
          <a:p>
            <a:fld id="{251E97C6-B5EA-4059-8D5E-F0990EFE7977}" type="slidenum">
              <a:rPr lang="en-US" smtClean="0"/>
              <a:pPr/>
              <a:t>44</a:t>
            </a:fld>
            <a:endParaRPr lang="en-US" dirty="0"/>
          </a:p>
        </p:txBody>
      </p:sp>
    </p:spTree>
    <p:extLst>
      <p:ext uri="{BB962C8B-B14F-4D97-AF65-F5344CB8AC3E}">
        <p14:creationId xmlns:p14="http://schemas.microsoft.com/office/powerpoint/2010/main" val="4290267679"/>
      </p:ext>
    </p:extLst>
  </p:cSld>
  <p:clrMapOvr>
    <a:masterClrMapping/>
  </p:clrMapOvr>
  <p:transition advTm="271765"/>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278833" y="1371600"/>
            <a:ext cx="9753600" cy="4893705"/>
          </a:xfrm>
        </p:spPr>
        <p:txBody>
          <a:bodyPr>
            <a:normAutofit fontScale="92500" lnSpcReduction="20000"/>
          </a:bodyPr>
          <a:lstStyle/>
          <a:p>
            <a:pPr lvl="1"/>
            <a:r>
              <a:rPr lang="en-US" dirty="0"/>
              <a:t>Enter the total of each category on a separate TSO capital gain entry screen</a:t>
            </a:r>
          </a:p>
          <a:p>
            <a:pPr lvl="1"/>
            <a:r>
              <a:rPr lang="en-US" dirty="0"/>
              <a:t>Choose adjustment reason that states, “Reporting multiple transactions on a single row” from list (adjustment code M); enter 0 as adjustment amount</a:t>
            </a:r>
          </a:p>
          <a:p>
            <a:pPr lvl="2"/>
            <a:r>
              <a:rPr lang="en-US" dirty="0"/>
              <a:t>If any of the transactions in that category also require another adjustment, just select another reason from the check boxes; okay to choose multiple adjustment explanations</a:t>
            </a:r>
          </a:p>
          <a:p>
            <a:pPr lvl="2"/>
            <a:r>
              <a:rPr lang="en-US" dirty="0"/>
              <a:t>Add adjustment amounts together and enter total</a:t>
            </a:r>
          </a:p>
          <a:p>
            <a:pPr lvl="1"/>
            <a:r>
              <a:rPr lang="en-US" dirty="0"/>
              <a:t>For transactions where the cost basis is not reported to the IRS (Box B/Box E checked), inform the taxpayer that the IRS may request copies of the brokerage statement as proof</a:t>
            </a:r>
          </a:p>
          <a:p>
            <a:pPr lvl="2"/>
            <a:r>
              <a:rPr lang="en-US" dirty="0"/>
              <a:t>Do not attach any documents to e-file or mail any documents to IRS </a:t>
            </a:r>
          </a:p>
          <a:p>
            <a:pPr lvl="2"/>
            <a:endParaRPr lang="en-US" dirty="0"/>
          </a:p>
        </p:txBody>
      </p:sp>
      <p:sp>
        <p:nvSpPr>
          <p:cNvPr id="2" name="Title 1"/>
          <p:cNvSpPr>
            <a:spLocks noGrp="1"/>
          </p:cNvSpPr>
          <p:nvPr>
            <p:ph type="title"/>
          </p:nvPr>
        </p:nvSpPr>
        <p:spPr/>
        <p:txBody>
          <a:bodyPr>
            <a:normAutofit fontScale="90000"/>
          </a:bodyPr>
          <a:lstStyle/>
          <a:p>
            <a:r>
              <a:rPr lang="en-US" sz="3600" dirty="0"/>
              <a:t>Consolidating Capital Gains Transactions on Capital Gains/Loss Screen</a:t>
            </a: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12-15-2020 v1.1</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NJ Investment Income Exercises</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E97C6-B5EA-4059-8D5E-F0990EFE797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F9E65310-9104-4B73-A7E2-EFEE7EB1C76A}"/>
              </a:ext>
            </a:extLst>
          </p:cNvPr>
          <p:cNvSpPr txBox="1"/>
          <p:nvPr/>
        </p:nvSpPr>
        <p:spPr>
          <a:xfrm>
            <a:off x="9982200" y="731753"/>
            <a:ext cx="70416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cont’d</a:t>
            </a:r>
          </a:p>
        </p:txBody>
      </p:sp>
    </p:spTree>
    <p:extLst>
      <p:ext uri="{BB962C8B-B14F-4D97-AF65-F5344CB8AC3E}">
        <p14:creationId xmlns:p14="http://schemas.microsoft.com/office/powerpoint/2010/main" val="1794121542"/>
      </p:ext>
    </p:extLst>
  </p:cSld>
  <p:clrMapOvr>
    <a:masterClrMapping/>
  </p:clrMapOvr>
  <p:transition advTm="201938"/>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p:cNvSpPr>
            <a:spLocks noGrp="1" noChangeArrowheads="1"/>
          </p:cNvSpPr>
          <p:nvPr>
            <p:ph sz="quarter" idx="12"/>
          </p:nvPr>
        </p:nvSpPr>
        <p:spPr>
          <a:xfrm>
            <a:off x="1278833" y="1447800"/>
            <a:ext cx="9753600" cy="4817505"/>
          </a:xfrm>
        </p:spPr>
        <p:txBody>
          <a:bodyPr>
            <a:normAutofit fontScale="85000" lnSpcReduction="20000"/>
          </a:bodyPr>
          <a:lstStyle/>
          <a:p>
            <a:r>
              <a:rPr lang="en-US" altLang="en-US" sz="2800" dirty="0"/>
              <a:t> Definition of a wash sale:</a:t>
            </a:r>
          </a:p>
          <a:p>
            <a:pPr lvl="1"/>
            <a:r>
              <a:rPr lang="en-US" altLang="en-US" sz="2600" dirty="0"/>
              <a:t>A stock/fund sold by taxpayer at a loss and substantially equivalent stock/fund is purchased within 30 days (either before or after sales date)</a:t>
            </a:r>
          </a:p>
          <a:p>
            <a:pPr lvl="1"/>
            <a:r>
              <a:rPr lang="en-US" altLang="en-US" sz="2600" dirty="0"/>
              <a:t>The loss is not deductible</a:t>
            </a:r>
          </a:p>
          <a:p>
            <a:r>
              <a:rPr lang="en-US" altLang="en-US" sz="2800" dirty="0"/>
              <a:t> 1099-B, brokerage statement will show: </a:t>
            </a:r>
          </a:p>
          <a:p>
            <a:pPr lvl="1"/>
            <a:r>
              <a:rPr lang="en-US" altLang="en-US" sz="2600" dirty="0"/>
              <a:t>Original sales price in Box 1d &amp; cost in Box 1e </a:t>
            </a:r>
          </a:p>
          <a:p>
            <a:pPr lvl="1"/>
            <a:r>
              <a:rPr lang="en-US" altLang="en-US" sz="2600" dirty="0"/>
              <a:t>Wash Sales Disallowed</a:t>
            </a:r>
          </a:p>
          <a:p>
            <a:r>
              <a:rPr lang="en-US" altLang="en-US" sz="2800" dirty="0"/>
              <a:t>  Enter as an adjustment to a capital gain/loss</a:t>
            </a:r>
          </a:p>
          <a:p>
            <a:pPr lvl="1"/>
            <a:r>
              <a:rPr lang="en-US" altLang="en-US" sz="2600" dirty="0"/>
              <a:t>Choose “Nondeductible Loss from a Wash Sale” as the adjustment explanation</a:t>
            </a:r>
          </a:p>
          <a:p>
            <a:pPr lvl="1"/>
            <a:r>
              <a:rPr lang="en-US" altLang="en-US" sz="2600" dirty="0"/>
              <a:t>Enter as a positive number to increase profit/reduce loss </a:t>
            </a:r>
          </a:p>
          <a:p>
            <a:r>
              <a:rPr lang="en-US" altLang="en-US" sz="2800" dirty="0"/>
              <a:t> Add disallowed loss to cost basis of new stock bought </a:t>
            </a:r>
          </a:p>
          <a:p>
            <a:pPr lvl="1"/>
            <a:endParaRPr lang="en-US" altLang="en-US" dirty="0"/>
          </a:p>
          <a:p>
            <a:pPr lvl="1"/>
            <a:endParaRPr lang="en-US" altLang="en-US" dirty="0"/>
          </a:p>
          <a:p>
            <a:pPr lvl="1"/>
            <a:endParaRPr lang="en-US" altLang="en-US" dirty="0"/>
          </a:p>
        </p:txBody>
      </p:sp>
      <p:sp>
        <p:nvSpPr>
          <p:cNvPr id="403458" name="Rectangle 2"/>
          <p:cNvSpPr>
            <a:spLocks noGrp="1" noChangeArrowheads="1"/>
          </p:cNvSpPr>
          <p:nvPr>
            <p:ph type="title"/>
          </p:nvPr>
        </p:nvSpPr>
        <p:spPr/>
        <p:txBody>
          <a:bodyPr/>
          <a:lstStyle/>
          <a:p>
            <a:r>
              <a:rPr lang="en-US" altLang="en-US" dirty="0"/>
              <a:t>Wash Sales</a:t>
            </a:r>
            <a:endParaRPr lang="en-US" altLang="en-US" dirty="0">
              <a:solidFill>
                <a:srgbClr val="FF0000"/>
              </a:solidFill>
            </a:endParaRPr>
          </a:p>
        </p:txBody>
      </p:sp>
      <p:sp>
        <p:nvSpPr>
          <p:cNvPr id="2" name="Date Placeholder 1"/>
          <p:cNvSpPr>
            <a:spLocks noGrp="1"/>
          </p:cNvSpPr>
          <p:nvPr>
            <p:ph type="dt" sz="half" idx="2"/>
          </p:nvPr>
        </p:nvSpPr>
        <p:spPr/>
        <p:txBody>
          <a:bodyPr/>
          <a:lstStyle/>
          <a:p>
            <a:r>
              <a:rPr lang="en-US"/>
              <a:t>12-15-2020 v1.1</a:t>
            </a:r>
            <a:endParaRPr lang="en-US" dirty="0"/>
          </a:p>
        </p:txBody>
      </p:sp>
      <p:sp>
        <p:nvSpPr>
          <p:cNvPr id="3" name="Footer Placeholder 2"/>
          <p:cNvSpPr>
            <a:spLocks noGrp="1"/>
          </p:cNvSpPr>
          <p:nvPr>
            <p:ph type="ftr" sz="quarter" idx="3"/>
          </p:nvPr>
        </p:nvSpPr>
        <p:spPr/>
        <p:txBody>
          <a:bodyPr/>
          <a:lstStyle/>
          <a:p>
            <a:r>
              <a:rPr lang="en-US"/>
              <a:t>NJ Investment Income Exercises</a:t>
            </a:r>
            <a:endParaRPr lang="en-US" dirty="0"/>
          </a:p>
        </p:txBody>
      </p:sp>
      <p:sp>
        <p:nvSpPr>
          <p:cNvPr id="4" name="Slide Number Placeholder 3"/>
          <p:cNvSpPr>
            <a:spLocks noGrp="1"/>
          </p:cNvSpPr>
          <p:nvPr>
            <p:ph type="sldNum" sz="quarter" idx="4"/>
          </p:nvPr>
        </p:nvSpPr>
        <p:spPr/>
        <p:txBody>
          <a:bodyPr/>
          <a:lstStyle/>
          <a:p>
            <a:fld id="{251E97C6-B5EA-4059-8D5E-F0990EFE7977}" type="slidenum">
              <a:rPr lang="en-US" smtClean="0"/>
              <a:pPr/>
              <a:t>46</a:t>
            </a:fld>
            <a:endParaRPr lang="en-US" dirty="0"/>
          </a:p>
        </p:txBody>
      </p:sp>
    </p:spTree>
    <p:extLst>
      <p:ext uri="{BB962C8B-B14F-4D97-AF65-F5344CB8AC3E}">
        <p14:creationId xmlns:p14="http://schemas.microsoft.com/office/powerpoint/2010/main" val="1417330304"/>
      </p:ext>
    </p:extLst>
  </p:cSld>
  <p:clrMapOvr>
    <a:masterClrMapping/>
  </p:clrMapOvr>
  <p:transition advTm="330109"/>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0C337-9ECB-4D23-8BE1-BF0BD27B6E7B}"/>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87559CBD-C3EC-4E5E-83FD-9E7ED4D96015}"/>
              </a:ext>
            </a:extLst>
          </p:cNvPr>
          <p:cNvSpPr>
            <a:spLocks noGrp="1"/>
          </p:cNvSpPr>
          <p:nvPr>
            <p:ph type="ftr" sz="quarter" idx="11"/>
          </p:nvPr>
        </p:nvSpPr>
        <p:spPr/>
        <p:txBody>
          <a:bodyPr/>
          <a:lstStyle/>
          <a:p>
            <a:r>
              <a:rPr lang="en-US"/>
              <a:t>NJ Investment Income Exercises</a:t>
            </a:r>
            <a:endParaRPr lang="en-US" dirty="0"/>
          </a:p>
        </p:txBody>
      </p:sp>
      <p:sp>
        <p:nvSpPr>
          <p:cNvPr id="4" name="Slide Number Placeholder 3">
            <a:extLst>
              <a:ext uri="{FF2B5EF4-FFF2-40B4-BE49-F238E27FC236}">
                <a16:creationId xmlns:a16="http://schemas.microsoft.com/office/drawing/2014/main" id="{D3D6713E-D753-40EF-932C-64FFD72C2293}"/>
              </a:ext>
            </a:extLst>
          </p:cNvPr>
          <p:cNvSpPr>
            <a:spLocks noGrp="1"/>
          </p:cNvSpPr>
          <p:nvPr>
            <p:ph type="sldNum" sz="quarter" idx="12"/>
          </p:nvPr>
        </p:nvSpPr>
        <p:spPr/>
        <p:txBody>
          <a:bodyPr/>
          <a:lstStyle/>
          <a:p>
            <a:fld id="{0D5AF39D-F6B7-4EB7-86A6-18194CFE1AF2}" type="slidenum">
              <a:rPr lang="en-US" smtClean="0"/>
              <a:t>47</a:t>
            </a:fld>
            <a:endParaRPr lang="en-US" dirty="0"/>
          </a:p>
        </p:txBody>
      </p:sp>
      <p:sp>
        <p:nvSpPr>
          <p:cNvPr id="5" name="Title 4">
            <a:extLst>
              <a:ext uri="{FF2B5EF4-FFF2-40B4-BE49-F238E27FC236}">
                <a16:creationId xmlns:a16="http://schemas.microsoft.com/office/drawing/2014/main" id="{1D17352A-F1E4-4309-BBF7-6E6F492B88D0}"/>
              </a:ext>
            </a:extLst>
          </p:cNvPr>
          <p:cNvSpPr>
            <a:spLocks noGrp="1"/>
          </p:cNvSpPr>
          <p:nvPr>
            <p:ph type="title"/>
          </p:nvPr>
        </p:nvSpPr>
        <p:spPr/>
        <p:txBody>
          <a:bodyPr>
            <a:normAutofit fontScale="90000"/>
          </a:bodyPr>
          <a:lstStyle/>
          <a:p>
            <a:r>
              <a:rPr lang="en-US" dirty="0"/>
              <a:t>Consolidating 1099-B Transactions - One with a Wash Sales Adjustment</a:t>
            </a:r>
          </a:p>
        </p:txBody>
      </p:sp>
      <p:pic>
        <p:nvPicPr>
          <p:cNvPr id="7" name="Picture 6">
            <a:extLst>
              <a:ext uri="{FF2B5EF4-FFF2-40B4-BE49-F238E27FC236}">
                <a16:creationId xmlns:a16="http://schemas.microsoft.com/office/drawing/2014/main" id="{7CB6F627-2560-4BA1-A220-9B7E4C6FCF9C}"/>
              </a:ext>
            </a:extLst>
          </p:cNvPr>
          <p:cNvPicPr>
            <a:picLocks noChangeAspect="1"/>
          </p:cNvPicPr>
          <p:nvPr/>
        </p:nvPicPr>
        <p:blipFill>
          <a:blip r:embed="rId2"/>
          <a:stretch>
            <a:fillRect/>
          </a:stretch>
        </p:blipFill>
        <p:spPr>
          <a:xfrm>
            <a:off x="864694" y="1523999"/>
            <a:ext cx="9953500" cy="4349527"/>
          </a:xfrm>
          <a:prstGeom prst="rect">
            <a:avLst/>
          </a:prstGeom>
        </p:spPr>
      </p:pic>
    </p:spTree>
    <p:extLst>
      <p:ext uri="{BB962C8B-B14F-4D97-AF65-F5344CB8AC3E}">
        <p14:creationId xmlns:p14="http://schemas.microsoft.com/office/powerpoint/2010/main" val="2030533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AAAF5C-8015-4A36-AB91-E37AE6C6795F}"/>
              </a:ext>
            </a:extLst>
          </p:cNvPr>
          <p:cNvSpPr>
            <a:spLocks noGrp="1"/>
          </p:cNvSpPr>
          <p:nvPr>
            <p:ph sz="quarter" idx="12"/>
          </p:nvPr>
        </p:nvSpPr>
        <p:spPr/>
        <p:txBody>
          <a:bodyPr/>
          <a:lstStyle/>
          <a:p>
            <a:r>
              <a:rPr lang="en-US" dirty="0"/>
              <a:t>When can you consolidate multiple capital gains transactions instead on entering each transaction separately?</a:t>
            </a:r>
          </a:p>
          <a:p>
            <a:r>
              <a:rPr lang="en-US" dirty="0"/>
              <a:t>How do you tell TSO that your entry is a consolidated transaction?</a:t>
            </a:r>
          </a:p>
          <a:p>
            <a:r>
              <a:rPr lang="en-US" dirty="0"/>
              <a:t>How do you indicate a wash sale that has been disallowed?</a:t>
            </a:r>
          </a:p>
        </p:txBody>
      </p:sp>
      <p:sp>
        <p:nvSpPr>
          <p:cNvPr id="3" name="Title 2">
            <a:extLst>
              <a:ext uri="{FF2B5EF4-FFF2-40B4-BE49-F238E27FC236}">
                <a16:creationId xmlns:a16="http://schemas.microsoft.com/office/drawing/2014/main" id="{E5C0617A-F818-40D3-836B-AA00F627A204}"/>
              </a:ext>
            </a:extLst>
          </p:cNvPr>
          <p:cNvSpPr>
            <a:spLocks noGrp="1"/>
          </p:cNvSpPr>
          <p:nvPr>
            <p:ph type="title"/>
          </p:nvPr>
        </p:nvSpPr>
        <p:spPr/>
        <p:txBody>
          <a:bodyPr>
            <a:normAutofit fontScale="90000"/>
          </a:bodyPr>
          <a:lstStyle/>
          <a:p>
            <a:r>
              <a:rPr lang="en-US" dirty="0"/>
              <a:t>Consolidating 1099-B Transactions – One with a Wash Sales Adjustment</a:t>
            </a:r>
          </a:p>
        </p:txBody>
      </p:sp>
      <p:sp>
        <p:nvSpPr>
          <p:cNvPr id="4" name="Date Placeholder 3">
            <a:extLst>
              <a:ext uri="{FF2B5EF4-FFF2-40B4-BE49-F238E27FC236}">
                <a16:creationId xmlns:a16="http://schemas.microsoft.com/office/drawing/2014/main" id="{230CEB6E-5EC7-4026-84B6-946422CEDAA8}"/>
              </a:ext>
            </a:extLst>
          </p:cNvPr>
          <p:cNvSpPr>
            <a:spLocks noGrp="1"/>
          </p:cNvSpPr>
          <p:nvPr>
            <p:ph type="dt" sz="half" idx="2"/>
          </p:nvPr>
        </p:nvSpPr>
        <p:spPr/>
        <p:txBody>
          <a:bodyPr/>
          <a:lstStyle/>
          <a:p>
            <a:r>
              <a:rPr lang="en-US"/>
              <a:t>12-15-2020 v1.1</a:t>
            </a:r>
            <a:endParaRPr lang="en-US" dirty="0"/>
          </a:p>
        </p:txBody>
      </p:sp>
      <p:sp>
        <p:nvSpPr>
          <p:cNvPr id="5" name="Footer Placeholder 4">
            <a:extLst>
              <a:ext uri="{FF2B5EF4-FFF2-40B4-BE49-F238E27FC236}">
                <a16:creationId xmlns:a16="http://schemas.microsoft.com/office/drawing/2014/main" id="{196D7786-374D-49AF-8055-EF91A2A59AE4}"/>
              </a:ext>
            </a:extLst>
          </p:cNvPr>
          <p:cNvSpPr>
            <a:spLocks noGrp="1"/>
          </p:cNvSpPr>
          <p:nvPr>
            <p:ph type="ftr" sz="quarter" idx="3"/>
          </p:nvPr>
        </p:nvSpPr>
        <p:spPr/>
        <p:txBody>
          <a:bodyPr/>
          <a:lstStyle/>
          <a:p>
            <a:r>
              <a:rPr lang="en-US"/>
              <a:t>NJ Investment Income Exercises</a:t>
            </a:r>
            <a:endParaRPr lang="en-US" dirty="0"/>
          </a:p>
        </p:txBody>
      </p:sp>
      <p:sp>
        <p:nvSpPr>
          <p:cNvPr id="6" name="Slide Number Placeholder 5">
            <a:extLst>
              <a:ext uri="{FF2B5EF4-FFF2-40B4-BE49-F238E27FC236}">
                <a16:creationId xmlns:a16="http://schemas.microsoft.com/office/drawing/2014/main" id="{88FEEFDA-89C7-4C72-A077-63062150B3D8}"/>
              </a:ext>
            </a:extLst>
          </p:cNvPr>
          <p:cNvSpPr>
            <a:spLocks noGrp="1"/>
          </p:cNvSpPr>
          <p:nvPr>
            <p:ph type="sldNum" sz="quarter" idx="4"/>
          </p:nvPr>
        </p:nvSpPr>
        <p:spPr/>
        <p:txBody>
          <a:bodyPr/>
          <a:lstStyle/>
          <a:p>
            <a:fld id="{0D5AF39D-F6B7-4EB7-86A6-18194CFE1AF2}" type="slidenum">
              <a:rPr lang="en-US" smtClean="0"/>
              <a:t>48</a:t>
            </a:fld>
            <a:endParaRPr lang="en-US" dirty="0"/>
          </a:p>
        </p:txBody>
      </p:sp>
    </p:spTree>
    <p:extLst>
      <p:ext uri="{BB962C8B-B14F-4D97-AF65-F5344CB8AC3E}">
        <p14:creationId xmlns:p14="http://schemas.microsoft.com/office/powerpoint/2010/main" val="401822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18859A-B99A-49A7-97A0-673D50847C49}"/>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5CBE49E5-F724-4CFE-9243-05F1319C9795}"/>
              </a:ext>
            </a:extLst>
          </p:cNvPr>
          <p:cNvSpPr>
            <a:spLocks noGrp="1"/>
          </p:cNvSpPr>
          <p:nvPr>
            <p:ph type="ftr" sz="quarter" idx="11"/>
          </p:nvPr>
        </p:nvSpPr>
        <p:spPr/>
        <p:txBody>
          <a:bodyPr/>
          <a:lstStyle/>
          <a:p>
            <a:r>
              <a:rPr lang="en-US"/>
              <a:t>NJ Investment Income Exercises</a:t>
            </a:r>
            <a:endParaRPr lang="en-US" dirty="0"/>
          </a:p>
        </p:txBody>
      </p:sp>
      <p:sp>
        <p:nvSpPr>
          <p:cNvPr id="4" name="Slide Number Placeholder 3">
            <a:extLst>
              <a:ext uri="{FF2B5EF4-FFF2-40B4-BE49-F238E27FC236}">
                <a16:creationId xmlns:a16="http://schemas.microsoft.com/office/drawing/2014/main" id="{4B962FC9-9F97-4E5F-9112-5A6BB3ACA3A1}"/>
              </a:ext>
            </a:extLst>
          </p:cNvPr>
          <p:cNvSpPr>
            <a:spLocks noGrp="1"/>
          </p:cNvSpPr>
          <p:nvPr>
            <p:ph type="sldNum" sz="quarter" idx="12"/>
          </p:nvPr>
        </p:nvSpPr>
        <p:spPr/>
        <p:txBody>
          <a:bodyPr/>
          <a:lstStyle/>
          <a:p>
            <a:fld id="{0D5AF39D-F6B7-4EB7-86A6-18194CFE1AF2}" type="slidenum">
              <a:rPr lang="en-US" smtClean="0"/>
              <a:t>49</a:t>
            </a:fld>
            <a:endParaRPr lang="en-US" dirty="0"/>
          </a:p>
        </p:txBody>
      </p:sp>
      <p:sp>
        <p:nvSpPr>
          <p:cNvPr id="5" name="Title 4">
            <a:extLst>
              <a:ext uri="{FF2B5EF4-FFF2-40B4-BE49-F238E27FC236}">
                <a16:creationId xmlns:a16="http://schemas.microsoft.com/office/drawing/2014/main" id="{EBBB6831-F6EE-49D6-A27F-B958A2D7FA4A}"/>
              </a:ext>
            </a:extLst>
          </p:cNvPr>
          <p:cNvSpPr>
            <a:spLocks noGrp="1"/>
          </p:cNvSpPr>
          <p:nvPr>
            <p:ph type="title"/>
          </p:nvPr>
        </p:nvSpPr>
        <p:spPr/>
        <p:txBody>
          <a:bodyPr>
            <a:normAutofit fontScale="90000"/>
          </a:bodyPr>
          <a:lstStyle/>
          <a:p>
            <a:r>
              <a:rPr lang="en-US" dirty="0"/>
              <a:t>Consolidated Transactions – One with Wash Sale</a:t>
            </a:r>
          </a:p>
        </p:txBody>
      </p:sp>
      <p:pic>
        <p:nvPicPr>
          <p:cNvPr id="7" name="Picture 6">
            <a:extLst>
              <a:ext uri="{FF2B5EF4-FFF2-40B4-BE49-F238E27FC236}">
                <a16:creationId xmlns:a16="http://schemas.microsoft.com/office/drawing/2014/main" id="{096F1C96-491C-434A-A268-EC22B88755AF}"/>
              </a:ext>
            </a:extLst>
          </p:cNvPr>
          <p:cNvPicPr>
            <a:picLocks noChangeAspect="1"/>
          </p:cNvPicPr>
          <p:nvPr/>
        </p:nvPicPr>
        <p:blipFill>
          <a:blip r:embed="rId2"/>
          <a:stretch>
            <a:fillRect/>
          </a:stretch>
        </p:blipFill>
        <p:spPr>
          <a:xfrm>
            <a:off x="1219200" y="1828800"/>
            <a:ext cx="10299338" cy="3505199"/>
          </a:xfrm>
          <a:prstGeom prst="rect">
            <a:avLst/>
          </a:prstGeom>
        </p:spPr>
      </p:pic>
      <p:cxnSp>
        <p:nvCxnSpPr>
          <p:cNvPr id="8" name="Straight Arrow Connector 7">
            <a:extLst>
              <a:ext uri="{FF2B5EF4-FFF2-40B4-BE49-F238E27FC236}">
                <a16:creationId xmlns:a16="http://schemas.microsoft.com/office/drawing/2014/main" id="{F33601FC-E879-470C-BDC9-B0372020EE1A}"/>
              </a:ext>
            </a:extLst>
          </p:cNvPr>
          <p:cNvCxnSpPr/>
          <p:nvPr/>
        </p:nvCxnSpPr>
        <p:spPr>
          <a:xfrm>
            <a:off x="589484" y="3200400"/>
            <a:ext cx="629716"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90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5</a:t>
            </a:fld>
            <a:endParaRPr lang="en-US" dirty="0"/>
          </a:p>
        </p:txBody>
      </p:sp>
      <p:sp>
        <p:nvSpPr>
          <p:cNvPr id="2" name="Title 1"/>
          <p:cNvSpPr>
            <a:spLocks noGrp="1"/>
          </p:cNvSpPr>
          <p:nvPr>
            <p:ph type="title"/>
          </p:nvPr>
        </p:nvSpPr>
        <p:spPr/>
        <p:txBody>
          <a:bodyPr/>
          <a:lstStyle/>
          <a:p>
            <a:r>
              <a:rPr lang="en-US" dirty="0"/>
              <a:t>Use This Table to Track Results </a:t>
            </a:r>
          </a:p>
        </p:txBody>
      </p:sp>
      <p:graphicFrame>
        <p:nvGraphicFramePr>
          <p:cNvPr id="4" name="Table 3"/>
          <p:cNvGraphicFramePr>
            <a:graphicFrameLocks noGrp="1"/>
          </p:cNvGraphicFramePr>
          <p:nvPr>
            <p:extLst>
              <p:ext uri="{D42A27DB-BD31-4B8C-83A1-F6EECF244321}">
                <p14:modId xmlns:p14="http://schemas.microsoft.com/office/powerpoint/2010/main" val="1895572637"/>
              </p:ext>
            </p:extLst>
          </p:nvPr>
        </p:nvGraphicFramePr>
        <p:xfrm>
          <a:off x="1727200" y="1523996"/>
          <a:ext cx="8858250" cy="4267204"/>
        </p:xfrm>
        <a:graphic>
          <a:graphicData uri="http://schemas.openxmlformats.org/drawingml/2006/table">
            <a:tbl>
              <a:tblPr firstRow="1" firstCol="1" bandRow="1"/>
              <a:tblGrid>
                <a:gridCol w="1756410">
                  <a:extLst>
                    <a:ext uri="{9D8B030D-6E8A-4147-A177-3AD203B41FA5}">
                      <a16:colId xmlns:a16="http://schemas.microsoft.com/office/drawing/2014/main" val="2022924539"/>
                    </a:ext>
                  </a:extLst>
                </a:gridCol>
                <a:gridCol w="701040">
                  <a:extLst>
                    <a:ext uri="{9D8B030D-6E8A-4147-A177-3AD203B41FA5}">
                      <a16:colId xmlns:a16="http://schemas.microsoft.com/office/drawing/2014/main" val="2778614689"/>
                    </a:ext>
                  </a:extLst>
                </a:gridCol>
                <a:gridCol w="914400">
                  <a:extLst>
                    <a:ext uri="{9D8B030D-6E8A-4147-A177-3AD203B41FA5}">
                      <a16:colId xmlns:a16="http://schemas.microsoft.com/office/drawing/2014/main" val="2079432583"/>
                    </a:ext>
                  </a:extLst>
                </a:gridCol>
                <a:gridCol w="1200150">
                  <a:extLst>
                    <a:ext uri="{9D8B030D-6E8A-4147-A177-3AD203B41FA5}">
                      <a16:colId xmlns:a16="http://schemas.microsoft.com/office/drawing/2014/main" val="1472859291"/>
                    </a:ext>
                  </a:extLst>
                </a:gridCol>
                <a:gridCol w="857250">
                  <a:extLst>
                    <a:ext uri="{9D8B030D-6E8A-4147-A177-3AD203B41FA5}">
                      <a16:colId xmlns:a16="http://schemas.microsoft.com/office/drawing/2014/main" val="783542564"/>
                    </a:ext>
                  </a:extLst>
                </a:gridCol>
                <a:gridCol w="3429000">
                  <a:extLst>
                    <a:ext uri="{9D8B030D-6E8A-4147-A177-3AD203B41FA5}">
                      <a16:colId xmlns:a16="http://schemas.microsoft.com/office/drawing/2014/main" val="501809617"/>
                    </a:ext>
                  </a:extLst>
                </a:gridCol>
              </a:tblGrid>
              <a:tr h="251012">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TYPE OF INCOME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AGI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 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FEDERAL REFUND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NJ REFUND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973096"/>
                  </a:ext>
                </a:extLst>
              </a:tr>
              <a:tr h="251012">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Ordinary dividends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Taxed at ordinary income tax rates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976786"/>
                  </a:ext>
                </a:extLst>
              </a:tr>
              <a:tr h="251012">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Qualified dividends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Taxed at capital gains tax rates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534206"/>
                  </a:ext>
                </a:extLst>
              </a:tr>
              <a:tr h="251012">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Taxable interest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Taxed at ordinary income tax rates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48459"/>
                  </a:ext>
                </a:extLst>
              </a:tr>
              <a:tr h="251012">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Interest on US Savings Bond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Taxable on Federal return; tax-exempt on NJ return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772"/>
                  </a:ext>
                </a:extLst>
              </a:tr>
              <a:tr h="502024">
                <a:tc>
                  <a:txBody>
                    <a:bodyPr/>
                    <a:lstStyle/>
                    <a:p>
                      <a:pPr marL="182880" marR="0" indent="-18288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Capital gains distribution vs. interest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Capital gains distribution taxed at lower capital gains rate; interest taxed at higher ordinary income tax rates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690598"/>
                  </a:ext>
                </a:extLst>
              </a:tr>
              <a:tr h="251012">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Short-term capital gains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Taxed at ordinary income tax rates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158788"/>
                  </a:ext>
                </a:extLst>
              </a:tr>
              <a:tr h="251012">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Long-term capital gains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Taxed at capital gains rates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882994"/>
                  </a:ext>
                </a:extLst>
              </a:tr>
              <a:tr h="502024">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Capital gains on inherited stock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Cost basis is FMV on date of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291602"/>
                  </a:ext>
                </a:extLst>
              </a:tr>
              <a:tr h="502024">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Tax-exempt interest on NJ Turnpike bond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Tax-exempt on both Federal and NJ returns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22759"/>
                  </a:ext>
                </a:extLst>
              </a:tr>
              <a:tr h="502024">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Tax-exempt interest on CA bond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Tax-exempt on Federal; taxable for NJ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655200"/>
                  </a:ext>
                </a:extLst>
              </a:tr>
              <a:tr h="502024">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Exempt interest dividends on Consolidated Statement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$76 added as a Taxable State Dividend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26847"/>
                  </a:ext>
                </a:extLst>
              </a:tr>
            </a:tbl>
          </a:graphicData>
        </a:graphic>
      </p:graphicFrame>
      <p:sp>
        <p:nvSpPr>
          <p:cNvPr id="6" name="Footer Placeholder 5"/>
          <p:cNvSpPr>
            <a:spLocks noGrp="1"/>
          </p:cNvSpPr>
          <p:nvPr>
            <p:ph type="ftr" sz="quarter" idx="11"/>
          </p:nvPr>
        </p:nvSpPr>
        <p:spPr/>
        <p:txBody>
          <a:bodyPr/>
          <a:lstStyle/>
          <a:p>
            <a:r>
              <a:rPr lang="en-US"/>
              <a:t>NJ Investment Income Exercises</a:t>
            </a:r>
            <a:endParaRPr lang="en-US" dirty="0"/>
          </a:p>
        </p:txBody>
      </p:sp>
      <p:sp>
        <p:nvSpPr>
          <p:cNvPr id="3" name="Date Placeholder 2">
            <a:extLst>
              <a:ext uri="{FF2B5EF4-FFF2-40B4-BE49-F238E27FC236}">
                <a16:creationId xmlns:a16="http://schemas.microsoft.com/office/drawing/2014/main" id="{A0A9600E-271D-45CC-A6DA-717CF1C20F50}"/>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4085428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50</a:t>
            </a:fld>
            <a:endParaRPr lang="en-US" dirty="0"/>
          </a:p>
        </p:txBody>
      </p:sp>
      <p:sp>
        <p:nvSpPr>
          <p:cNvPr id="4" name="Content Placeholder 3"/>
          <p:cNvSpPr>
            <a:spLocks noGrp="1"/>
          </p:cNvSpPr>
          <p:nvPr>
            <p:ph sz="quarter" idx="12"/>
          </p:nvPr>
        </p:nvSpPr>
        <p:spPr>
          <a:xfrm>
            <a:off x="1905000" y="1371600"/>
            <a:ext cx="8686800" cy="4495800"/>
          </a:xfrm>
        </p:spPr>
        <p:txBody>
          <a:bodyPr>
            <a:noAutofit/>
          </a:bodyPr>
          <a:lstStyle/>
          <a:p>
            <a:r>
              <a:rPr lang="en-US" dirty="0"/>
              <a:t>Seller holds the mortgage on a home he/she sold and receives interest from the buyer on the mortgage loan</a:t>
            </a:r>
          </a:p>
          <a:p>
            <a:pPr lvl="1"/>
            <a:r>
              <a:rPr lang="en-US" dirty="0"/>
              <a:t>No tax form for the interest </a:t>
            </a:r>
          </a:p>
          <a:p>
            <a:pPr lvl="1"/>
            <a:r>
              <a:rPr lang="en-US" dirty="0"/>
              <a:t>Need payer’s name, address, Social Security #, and interest income buyer paid</a:t>
            </a:r>
          </a:p>
          <a:p>
            <a:pPr marL="0" indent="0">
              <a:buNone/>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a:t>Seller Financed Interest Income</a:t>
            </a:r>
          </a:p>
        </p:txBody>
      </p:sp>
      <p:sp>
        <p:nvSpPr>
          <p:cNvPr id="5" name="Footer Placeholder 4"/>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28EA3135-588E-4E90-908F-15D091DE9B89}"/>
              </a:ext>
            </a:extLst>
          </p:cNvPr>
          <p:cNvSpPr>
            <a:spLocks noGrp="1"/>
          </p:cNvSpPr>
          <p:nvPr>
            <p:ph type="dt" sz="half" idx="2"/>
          </p:nvPr>
        </p:nvSpPr>
        <p:spPr/>
        <p:txBody>
          <a:bodyPr/>
          <a:lstStyle/>
          <a:p>
            <a:r>
              <a:rPr lang="en-US"/>
              <a:t>12-15-2020 v1.1</a:t>
            </a:r>
            <a:endParaRPr lang="en-US" dirty="0"/>
          </a:p>
        </p:txBody>
      </p:sp>
    </p:spTree>
    <p:extLst>
      <p:ext uri="{BB962C8B-B14F-4D97-AF65-F5344CB8AC3E}">
        <p14:creationId xmlns:p14="http://schemas.microsoft.com/office/powerpoint/2010/main" val="3662249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EC100-96FD-4B03-81A7-05AD57D12155}"/>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B89D88F9-8498-40B1-AEEE-2DCDF88576CE}"/>
              </a:ext>
            </a:extLst>
          </p:cNvPr>
          <p:cNvSpPr>
            <a:spLocks noGrp="1"/>
          </p:cNvSpPr>
          <p:nvPr>
            <p:ph type="ftr" sz="quarter" idx="11"/>
          </p:nvPr>
        </p:nvSpPr>
        <p:spPr/>
        <p:txBody>
          <a:bodyPr/>
          <a:lstStyle/>
          <a:p>
            <a:r>
              <a:rPr lang="en-US"/>
              <a:t>NJ Investment Income Exercises</a:t>
            </a:r>
            <a:endParaRPr lang="en-US" dirty="0"/>
          </a:p>
        </p:txBody>
      </p:sp>
      <p:sp>
        <p:nvSpPr>
          <p:cNvPr id="4" name="Slide Number Placeholder 3">
            <a:extLst>
              <a:ext uri="{FF2B5EF4-FFF2-40B4-BE49-F238E27FC236}">
                <a16:creationId xmlns:a16="http://schemas.microsoft.com/office/drawing/2014/main" id="{EB61904F-D4E7-4445-80C6-B4E34DB91298}"/>
              </a:ext>
            </a:extLst>
          </p:cNvPr>
          <p:cNvSpPr>
            <a:spLocks noGrp="1"/>
          </p:cNvSpPr>
          <p:nvPr>
            <p:ph type="sldNum" sz="quarter" idx="12"/>
          </p:nvPr>
        </p:nvSpPr>
        <p:spPr/>
        <p:txBody>
          <a:bodyPr/>
          <a:lstStyle/>
          <a:p>
            <a:fld id="{0D5AF39D-F6B7-4EB7-86A6-18194CFE1AF2}" type="slidenum">
              <a:rPr lang="en-US" smtClean="0"/>
              <a:t>51</a:t>
            </a:fld>
            <a:endParaRPr lang="en-US" dirty="0"/>
          </a:p>
        </p:txBody>
      </p:sp>
      <p:sp>
        <p:nvSpPr>
          <p:cNvPr id="5" name="Title 4">
            <a:extLst>
              <a:ext uri="{FF2B5EF4-FFF2-40B4-BE49-F238E27FC236}">
                <a16:creationId xmlns:a16="http://schemas.microsoft.com/office/drawing/2014/main" id="{42CF282B-364F-4F29-95EA-122733FCD148}"/>
              </a:ext>
            </a:extLst>
          </p:cNvPr>
          <p:cNvSpPr>
            <a:spLocks noGrp="1"/>
          </p:cNvSpPr>
          <p:nvPr>
            <p:ph type="title"/>
          </p:nvPr>
        </p:nvSpPr>
        <p:spPr/>
        <p:txBody>
          <a:bodyPr/>
          <a:lstStyle/>
          <a:p>
            <a:r>
              <a:rPr lang="en-US" dirty="0"/>
              <a:t>TSO Interest Sub-Menu</a:t>
            </a:r>
          </a:p>
        </p:txBody>
      </p:sp>
      <p:pic>
        <p:nvPicPr>
          <p:cNvPr id="7" name="Picture 6">
            <a:extLst>
              <a:ext uri="{FF2B5EF4-FFF2-40B4-BE49-F238E27FC236}">
                <a16:creationId xmlns:a16="http://schemas.microsoft.com/office/drawing/2014/main" id="{F3C69B82-7028-4ED5-80A8-8D458F21D4E5}"/>
              </a:ext>
            </a:extLst>
          </p:cNvPr>
          <p:cNvPicPr>
            <a:picLocks noChangeAspect="1"/>
          </p:cNvPicPr>
          <p:nvPr/>
        </p:nvPicPr>
        <p:blipFill>
          <a:blip r:embed="rId2"/>
          <a:stretch>
            <a:fillRect/>
          </a:stretch>
        </p:blipFill>
        <p:spPr>
          <a:xfrm>
            <a:off x="1406815" y="1965325"/>
            <a:ext cx="9732653" cy="3810000"/>
          </a:xfrm>
          <a:prstGeom prst="rect">
            <a:avLst/>
          </a:prstGeom>
          <a:ln>
            <a:solidFill>
              <a:schemeClr val="tx1"/>
            </a:solidFill>
          </a:ln>
        </p:spPr>
      </p:pic>
    </p:spTree>
    <p:extLst>
      <p:ext uri="{BB962C8B-B14F-4D97-AF65-F5344CB8AC3E}">
        <p14:creationId xmlns:p14="http://schemas.microsoft.com/office/powerpoint/2010/main" val="1060165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FA67C-2821-4837-8B2C-1C2AB6CA40AC}"/>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11734B24-E637-4790-A02B-32DBE484A31F}"/>
              </a:ext>
            </a:extLst>
          </p:cNvPr>
          <p:cNvSpPr>
            <a:spLocks noGrp="1"/>
          </p:cNvSpPr>
          <p:nvPr>
            <p:ph type="ftr" sz="quarter" idx="11"/>
          </p:nvPr>
        </p:nvSpPr>
        <p:spPr/>
        <p:txBody>
          <a:bodyPr/>
          <a:lstStyle/>
          <a:p>
            <a:r>
              <a:rPr lang="en-US"/>
              <a:t>NJ Investment Income Exercises</a:t>
            </a:r>
            <a:endParaRPr lang="en-US" dirty="0"/>
          </a:p>
        </p:txBody>
      </p:sp>
      <p:sp>
        <p:nvSpPr>
          <p:cNvPr id="4" name="Slide Number Placeholder 3">
            <a:extLst>
              <a:ext uri="{FF2B5EF4-FFF2-40B4-BE49-F238E27FC236}">
                <a16:creationId xmlns:a16="http://schemas.microsoft.com/office/drawing/2014/main" id="{B41BFAC4-1D04-431F-ABB5-36551CB2336F}"/>
              </a:ext>
            </a:extLst>
          </p:cNvPr>
          <p:cNvSpPr>
            <a:spLocks noGrp="1"/>
          </p:cNvSpPr>
          <p:nvPr>
            <p:ph type="sldNum" sz="quarter" idx="12"/>
          </p:nvPr>
        </p:nvSpPr>
        <p:spPr/>
        <p:txBody>
          <a:bodyPr/>
          <a:lstStyle/>
          <a:p>
            <a:fld id="{0D5AF39D-F6B7-4EB7-86A6-18194CFE1AF2}" type="slidenum">
              <a:rPr lang="en-US" smtClean="0"/>
              <a:t>52</a:t>
            </a:fld>
            <a:endParaRPr lang="en-US" dirty="0"/>
          </a:p>
        </p:txBody>
      </p:sp>
      <p:sp>
        <p:nvSpPr>
          <p:cNvPr id="5" name="Title 4">
            <a:extLst>
              <a:ext uri="{FF2B5EF4-FFF2-40B4-BE49-F238E27FC236}">
                <a16:creationId xmlns:a16="http://schemas.microsoft.com/office/drawing/2014/main" id="{C6EA28E4-E84E-454E-9F46-249BF9059161}"/>
              </a:ext>
            </a:extLst>
          </p:cNvPr>
          <p:cNvSpPr>
            <a:spLocks noGrp="1"/>
          </p:cNvSpPr>
          <p:nvPr>
            <p:ph type="title"/>
          </p:nvPr>
        </p:nvSpPr>
        <p:spPr/>
        <p:txBody>
          <a:bodyPr/>
          <a:lstStyle/>
          <a:p>
            <a:r>
              <a:rPr lang="en-US" dirty="0"/>
              <a:t>TSO – Seller Financed Interest Income</a:t>
            </a:r>
          </a:p>
        </p:txBody>
      </p:sp>
      <p:pic>
        <p:nvPicPr>
          <p:cNvPr id="7" name="Picture 6">
            <a:extLst>
              <a:ext uri="{FF2B5EF4-FFF2-40B4-BE49-F238E27FC236}">
                <a16:creationId xmlns:a16="http://schemas.microsoft.com/office/drawing/2014/main" id="{90BA5A2B-D5CA-4DEB-9EF1-54F34DEA47C7}"/>
              </a:ext>
            </a:extLst>
          </p:cNvPr>
          <p:cNvPicPr>
            <a:picLocks noChangeAspect="1"/>
          </p:cNvPicPr>
          <p:nvPr/>
        </p:nvPicPr>
        <p:blipFill>
          <a:blip r:embed="rId2"/>
          <a:stretch>
            <a:fillRect/>
          </a:stretch>
        </p:blipFill>
        <p:spPr>
          <a:xfrm>
            <a:off x="3905592" y="1295400"/>
            <a:ext cx="4073811" cy="5082348"/>
          </a:xfrm>
          <a:prstGeom prst="rect">
            <a:avLst/>
          </a:prstGeom>
          <a:ln>
            <a:solidFill>
              <a:schemeClr val="tx1"/>
            </a:solidFill>
          </a:ln>
        </p:spPr>
      </p:pic>
    </p:spTree>
    <p:extLst>
      <p:ext uri="{BB962C8B-B14F-4D97-AF65-F5344CB8AC3E}">
        <p14:creationId xmlns:p14="http://schemas.microsoft.com/office/powerpoint/2010/main" val="2169495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7149-DB2C-47A0-B30D-3C9BE6F0E468}"/>
              </a:ext>
            </a:extLst>
          </p:cNvPr>
          <p:cNvSpPr>
            <a:spLocks noGrp="1"/>
          </p:cNvSpPr>
          <p:nvPr>
            <p:ph type="title"/>
          </p:nvPr>
        </p:nvSpPr>
        <p:spPr/>
        <p:txBody>
          <a:bodyPr>
            <a:normAutofit/>
          </a:bodyPr>
          <a:lstStyle/>
          <a:p>
            <a:r>
              <a:rPr lang="en-US" dirty="0"/>
              <a:t>Sale of a Home </a:t>
            </a:r>
          </a:p>
        </p:txBody>
      </p:sp>
      <p:sp>
        <p:nvSpPr>
          <p:cNvPr id="3" name="Content Placeholder 2">
            <a:extLst>
              <a:ext uri="{FF2B5EF4-FFF2-40B4-BE49-F238E27FC236}">
                <a16:creationId xmlns:a16="http://schemas.microsoft.com/office/drawing/2014/main" id="{A4B31842-A85D-4A53-A16F-03852B82B0A0}"/>
              </a:ext>
            </a:extLst>
          </p:cNvPr>
          <p:cNvSpPr>
            <a:spLocks noGrp="1"/>
          </p:cNvSpPr>
          <p:nvPr>
            <p:ph idx="1"/>
          </p:nvPr>
        </p:nvSpPr>
        <p:spPr>
          <a:xfrm>
            <a:off x="1278833" y="1371600"/>
            <a:ext cx="9753600" cy="4648200"/>
          </a:xfrm>
        </p:spPr>
        <p:txBody>
          <a:bodyPr>
            <a:normAutofit lnSpcReduction="10000"/>
          </a:bodyPr>
          <a:lstStyle/>
          <a:p>
            <a:pPr lvl="0"/>
            <a:r>
              <a:rPr lang="en-US" dirty="0"/>
              <a:t>Houses are considered to be personal use assets (if not rental property – Out of Scope)</a:t>
            </a:r>
          </a:p>
          <a:p>
            <a:pPr lvl="0"/>
            <a:r>
              <a:rPr lang="en-US" dirty="0"/>
              <a:t>Gains from home sales are taxable; losses are not deductible</a:t>
            </a:r>
          </a:p>
          <a:p>
            <a:pPr lvl="1"/>
            <a:r>
              <a:rPr lang="en-US" dirty="0"/>
              <a:t>However, gains from selling your home may be excluded up to a certain amount if:</a:t>
            </a:r>
          </a:p>
          <a:p>
            <a:pPr lvl="2"/>
            <a:r>
              <a:rPr lang="en-US" sz="2100" dirty="0"/>
              <a:t>It’s a “main home”</a:t>
            </a:r>
          </a:p>
          <a:p>
            <a:pPr lvl="2"/>
            <a:r>
              <a:rPr lang="en-US" sz="2100" dirty="0"/>
              <a:t>Residency requirement is met</a:t>
            </a:r>
          </a:p>
          <a:p>
            <a:pPr lvl="2"/>
            <a:r>
              <a:rPr lang="en-US" sz="2100" dirty="0"/>
              <a:t>Ownership requirement is met</a:t>
            </a:r>
          </a:p>
          <a:p>
            <a:pPr lvl="2"/>
            <a:r>
              <a:rPr lang="en-US" sz="2100" dirty="0"/>
              <a:t>Similar gain not taken in the last 2 years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4F1AEBE4-11F4-40D9-A6F1-D0E2AB8E0DFD}"/>
              </a:ext>
            </a:extLst>
          </p:cNvPr>
          <p:cNvSpPr>
            <a:spLocks noGrp="1"/>
          </p:cNvSpPr>
          <p:nvPr>
            <p:ph type="sldNum" sz="quarter" idx="4"/>
          </p:nvPr>
        </p:nvSpPr>
        <p:spPr>
          <a:xfrm>
            <a:off x="609603" y="6265305"/>
            <a:ext cx="936487" cy="365125"/>
          </a:xfrm>
        </p:spPr>
        <p:txBody>
          <a:bodyPr/>
          <a:lstStyle/>
          <a:p>
            <a:fld id="{2C11E525-5F38-465A-8629-C9A7F80AF012}" type="slidenum">
              <a:rPr lang="en-US" smtClean="0"/>
              <a:t>53</a:t>
            </a:fld>
            <a:endParaRPr lang="en-US" dirty="0"/>
          </a:p>
        </p:txBody>
      </p:sp>
      <p:sp>
        <p:nvSpPr>
          <p:cNvPr id="4" name="Footer Placeholder 3"/>
          <p:cNvSpPr>
            <a:spLocks noGrp="1"/>
          </p:cNvSpPr>
          <p:nvPr>
            <p:ph type="ftr" sz="quarter" idx="3"/>
          </p:nvPr>
        </p:nvSpPr>
        <p:spPr>
          <a:xfrm>
            <a:off x="4038600" y="6400803"/>
            <a:ext cx="4114800" cy="3016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C6C690FC-F8FA-4B67-82B4-F9B6749E16EC}"/>
              </a:ext>
            </a:extLst>
          </p:cNvPr>
          <p:cNvSpPr>
            <a:spLocks noGrp="1"/>
          </p:cNvSpPr>
          <p:nvPr>
            <p:ph type="dt" sz="half" idx="2"/>
          </p:nvPr>
        </p:nvSpPr>
        <p:spPr>
          <a:xfrm>
            <a:off x="1908313" y="6265305"/>
            <a:ext cx="1333856" cy="365125"/>
          </a:xfrm>
        </p:spPr>
        <p:txBody>
          <a:bodyPr/>
          <a:lstStyle/>
          <a:p>
            <a:r>
              <a:rPr lang="en-US"/>
              <a:t>12-15-2020 v1.1</a:t>
            </a:r>
            <a:endParaRPr lang="en-US" dirty="0"/>
          </a:p>
        </p:txBody>
      </p:sp>
    </p:spTree>
    <p:extLst>
      <p:ext uri="{BB962C8B-B14F-4D97-AF65-F5344CB8AC3E}">
        <p14:creationId xmlns:p14="http://schemas.microsoft.com/office/powerpoint/2010/main" val="335651761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2370"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5400" y="-6334"/>
            <a:ext cx="13303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2371" name="Title 1"/>
          <p:cNvSpPr>
            <a:spLocks noGrp="1"/>
          </p:cNvSpPr>
          <p:nvPr>
            <p:ph type="title"/>
          </p:nvPr>
        </p:nvSpPr>
        <p:spPr/>
        <p:txBody>
          <a:bodyPr>
            <a:normAutofit fontScale="90000"/>
          </a:bodyPr>
          <a:lstStyle/>
          <a:p>
            <a:pPr eaLnBrk="1" hangingPunct="1"/>
            <a:r>
              <a:rPr lang="en-US" altLang="en-US" dirty="0"/>
              <a:t>Sale of a Home</a:t>
            </a:r>
            <a:br>
              <a:rPr lang="en-US" altLang="en-US" dirty="0"/>
            </a:br>
            <a:r>
              <a:rPr lang="en-US" altLang="en-US" sz="3600" dirty="0"/>
              <a:t>What is Considered a “Main” Home?</a:t>
            </a:r>
          </a:p>
        </p:txBody>
      </p:sp>
      <p:sp>
        <p:nvSpPr>
          <p:cNvPr id="442372" name="Rectangle 3"/>
          <p:cNvSpPr>
            <a:spLocks noGrp="1" noChangeArrowheads="1"/>
          </p:cNvSpPr>
          <p:nvPr>
            <p:ph idx="1"/>
          </p:nvPr>
        </p:nvSpPr>
        <p:spPr>
          <a:xfrm>
            <a:off x="1278833" y="1447800"/>
            <a:ext cx="9753600" cy="4648200"/>
          </a:xfrm>
        </p:spPr>
        <p:txBody>
          <a:bodyPr>
            <a:normAutofit/>
          </a:bodyPr>
          <a:lstStyle/>
          <a:p>
            <a:r>
              <a:rPr lang="en-US" altLang="en-US" sz="2800" dirty="0"/>
              <a:t>Determined by facts – not by choice</a:t>
            </a:r>
          </a:p>
          <a:p>
            <a:r>
              <a:rPr lang="en-US" altLang="en-US" sz="2800" dirty="0"/>
              <a:t>Where taxpayer lives most of the time</a:t>
            </a:r>
          </a:p>
          <a:p>
            <a:r>
              <a:rPr lang="en-US" sz="2800"/>
              <a:t>Home must have cooking, sleeping and bathroom facilities</a:t>
            </a:r>
          </a:p>
          <a:p>
            <a:r>
              <a:rPr lang="en-US" altLang="en-US" sz="2800"/>
              <a:t>If </a:t>
            </a:r>
            <a:r>
              <a:rPr lang="en-US" altLang="en-US" sz="2800" dirty="0"/>
              <a:t>taxpayer is living in a rental, the rental might be considered the main home</a:t>
            </a:r>
          </a:p>
          <a:p>
            <a:r>
              <a:rPr lang="en-US" altLang="en-US" sz="2800" dirty="0"/>
              <a:t>Other places may qualify (house, boat, mobile home, apartment, condo, etc.)</a:t>
            </a:r>
          </a:p>
          <a:p>
            <a:r>
              <a:rPr lang="en-US" altLang="en-US" sz="2800" dirty="0"/>
              <a:t>Land sale does not qualify</a:t>
            </a:r>
          </a:p>
          <a:p>
            <a:pPr>
              <a:buNone/>
            </a:pPr>
            <a:endParaRPr lang="en-US" altLang="en-US" dirty="0"/>
          </a:p>
        </p:txBody>
      </p:sp>
      <p:sp>
        <p:nvSpPr>
          <p:cNvPr id="4" name="Slide Number Placeholder 3"/>
          <p:cNvSpPr>
            <a:spLocks noGrp="1"/>
          </p:cNvSpPr>
          <p:nvPr>
            <p:ph type="sldNum" sz="quarter" idx="4"/>
          </p:nvPr>
        </p:nvSpPr>
        <p:spPr>
          <a:xfrm>
            <a:off x="609603" y="6265305"/>
            <a:ext cx="936487" cy="365125"/>
          </a:xfrm>
        </p:spPr>
        <p:txBody>
          <a:bodyPr/>
          <a:lstStyle/>
          <a:p>
            <a:fld id="{251E97C6-B5EA-4059-8D5E-F0990EFE7977}" type="slidenum">
              <a:rPr lang="en-US" smtClean="0"/>
              <a:pPr/>
              <a:t>54</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Investment Income Exercises</a:t>
            </a:r>
            <a:endParaRPr lang="en-US" dirty="0"/>
          </a:p>
        </p:txBody>
      </p:sp>
      <p:sp>
        <p:nvSpPr>
          <p:cNvPr id="3" name="Date Placeholder 2">
            <a:extLst>
              <a:ext uri="{FF2B5EF4-FFF2-40B4-BE49-F238E27FC236}">
                <a16:creationId xmlns:a16="http://schemas.microsoft.com/office/drawing/2014/main" id="{BE38B422-7F9C-4594-9485-5DCCC0FD878B}"/>
              </a:ext>
            </a:extLst>
          </p:cNvPr>
          <p:cNvSpPr>
            <a:spLocks noGrp="1"/>
          </p:cNvSpPr>
          <p:nvPr>
            <p:ph type="dt" sz="half" idx="2"/>
          </p:nvPr>
        </p:nvSpPr>
        <p:spPr>
          <a:xfrm>
            <a:off x="1908313" y="6265305"/>
            <a:ext cx="1333856" cy="365125"/>
          </a:xfrm>
        </p:spPr>
        <p:txBody>
          <a:bodyPr/>
          <a:lstStyle/>
          <a:p>
            <a:r>
              <a:rPr lang="en-US"/>
              <a:t>12-15-2020 v1.1</a:t>
            </a:r>
            <a:endParaRPr lang="en-US" dirty="0"/>
          </a:p>
        </p:txBody>
      </p:sp>
    </p:spTree>
    <p:extLst>
      <p:ext uri="{BB962C8B-B14F-4D97-AF65-F5344CB8AC3E}">
        <p14:creationId xmlns:p14="http://schemas.microsoft.com/office/powerpoint/2010/main" val="372501518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4419" name="Rectangle 2"/>
          <p:cNvSpPr>
            <a:spLocks noGrp="1" noChangeArrowheads="1"/>
          </p:cNvSpPr>
          <p:nvPr>
            <p:ph type="title"/>
          </p:nvPr>
        </p:nvSpPr>
        <p:spPr>
          <a:xfrm>
            <a:off x="1077846" y="15922"/>
            <a:ext cx="6324599" cy="990600"/>
          </a:xfrm>
        </p:spPr>
        <p:txBody>
          <a:bodyPr/>
          <a:lstStyle/>
          <a:p>
            <a:r>
              <a:rPr lang="en-US" altLang="en-US" dirty="0"/>
              <a:t>Home Sale Terms</a:t>
            </a:r>
            <a:endParaRPr lang="en-US" altLang="en-US" sz="2400" dirty="0"/>
          </a:p>
        </p:txBody>
      </p:sp>
      <p:sp>
        <p:nvSpPr>
          <p:cNvPr id="444420" name="Rectangle 3"/>
          <p:cNvSpPr>
            <a:spLocks noGrp="1" noChangeArrowheads="1"/>
          </p:cNvSpPr>
          <p:nvPr>
            <p:ph idx="1"/>
          </p:nvPr>
        </p:nvSpPr>
        <p:spPr>
          <a:xfrm>
            <a:off x="609600" y="1371599"/>
            <a:ext cx="10896600" cy="5181601"/>
          </a:xfrm>
        </p:spPr>
        <p:txBody>
          <a:bodyPr>
            <a:noAutofit/>
          </a:bodyPr>
          <a:lstStyle/>
          <a:p>
            <a:pPr>
              <a:lnSpc>
                <a:spcPct val="80000"/>
              </a:lnSpc>
            </a:pPr>
            <a:r>
              <a:rPr lang="en-US" altLang="en-US" sz="2400" b="1" u="sng" dirty="0"/>
              <a:t>Selling Price </a:t>
            </a:r>
            <a:r>
              <a:rPr lang="en-US" altLang="en-US" sz="2400" dirty="0"/>
              <a:t>- includes all monies received plus any mortgages or other debts taken over by the buyer (does not include amounts received for personal property sold with home--e.g. furniture or appliances)</a:t>
            </a:r>
          </a:p>
          <a:p>
            <a:pPr>
              <a:lnSpc>
                <a:spcPct val="80000"/>
              </a:lnSpc>
            </a:pPr>
            <a:r>
              <a:rPr lang="en-US" altLang="en-US" sz="2400" b="1" u="sng" dirty="0"/>
              <a:t>Amount Realized </a:t>
            </a:r>
            <a:r>
              <a:rPr lang="en-US" altLang="en-US" sz="2400" b="1" dirty="0"/>
              <a:t>- </a:t>
            </a:r>
            <a:r>
              <a:rPr lang="en-US" altLang="en-US" sz="2400" dirty="0"/>
              <a:t>the selling price minus selling expenses</a:t>
            </a:r>
          </a:p>
          <a:p>
            <a:pPr>
              <a:lnSpc>
                <a:spcPct val="80000"/>
              </a:lnSpc>
            </a:pPr>
            <a:r>
              <a:rPr lang="en-US" altLang="en-US" sz="2400" b="1" u="sng" dirty="0"/>
              <a:t>Selling Expenses </a:t>
            </a:r>
            <a:r>
              <a:rPr lang="en-US" altLang="en-US" sz="2400" dirty="0"/>
              <a:t>- commission, advertising, legal fees, loan charges paid by seller</a:t>
            </a:r>
          </a:p>
          <a:p>
            <a:pPr>
              <a:lnSpc>
                <a:spcPct val="80000"/>
              </a:lnSpc>
            </a:pPr>
            <a:r>
              <a:rPr lang="en-US" altLang="en-US" sz="2400" b="1" u="sng" dirty="0"/>
              <a:t>Basis</a:t>
            </a:r>
            <a:r>
              <a:rPr lang="en-US" altLang="en-US" sz="2400" b="1" dirty="0"/>
              <a:t> – </a:t>
            </a:r>
            <a:r>
              <a:rPr lang="en-US" altLang="en-US" sz="2400" dirty="0"/>
              <a:t>actual cost if bought or built </a:t>
            </a:r>
          </a:p>
          <a:p>
            <a:pPr lvl="1">
              <a:lnSpc>
                <a:spcPct val="80000"/>
              </a:lnSpc>
            </a:pPr>
            <a:r>
              <a:rPr lang="en-US" altLang="en-US" sz="2400" dirty="0"/>
              <a:t> Cost basis for property inherited in 2010 is lower of Fair Market Value at death or decedent’s cost basis                                          </a:t>
            </a:r>
            <a:r>
              <a:rPr lang="en-US" altLang="en-US" sz="2400" b="1" dirty="0">
                <a:solidFill>
                  <a:srgbClr val="FF3300"/>
                </a:solidFill>
              </a:rPr>
              <a:t>Out of Scope</a:t>
            </a:r>
          </a:p>
          <a:p>
            <a:pPr>
              <a:lnSpc>
                <a:spcPct val="80000"/>
              </a:lnSpc>
            </a:pPr>
            <a:r>
              <a:rPr lang="en-US" altLang="en-US" sz="2400" b="1" u="sng" dirty="0"/>
              <a:t>Adjusted Basis </a:t>
            </a:r>
            <a:r>
              <a:rPr lang="en-US" altLang="en-US" sz="2400" b="1" dirty="0"/>
              <a:t>- </a:t>
            </a:r>
            <a:r>
              <a:rPr lang="en-US" altLang="en-US" sz="2400" dirty="0"/>
              <a:t> the original cost plus/minus any increase or decrease to original basis (additions, eligible improvements)</a:t>
            </a:r>
          </a:p>
          <a:p>
            <a:pPr>
              <a:lnSpc>
                <a:spcPct val="80000"/>
              </a:lnSpc>
            </a:pPr>
            <a:r>
              <a:rPr lang="en-US" altLang="en-US" sz="2400" b="1" u="sng" dirty="0"/>
              <a:t>Tax statement </a:t>
            </a:r>
            <a:r>
              <a:rPr lang="en-US" altLang="en-US" sz="2400" b="1" dirty="0"/>
              <a:t>– </a:t>
            </a:r>
            <a:r>
              <a:rPr lang="en-US" altLang="en-US" sz="2400" dirty="0"/>
              <a:t>Form 1099-S - Proceeds from Real Estate Transaction may be issued</a:t>
            </a:r>
          </a:p>
        </p:txBody>
      </p:sp>
      <p:sp>
        <p:nvSpPr>
          <p:cNvPr id="4" name="Slide Number Placeholder 3"/>
          <p:cNvSpPr>
            <a:spLocks noGrp="1"/>
          </p:cNvSpPr>
          <p:nvPr>
            <p:ph type="sldNum" sz="quarter" idx="4"/>
          </p:nvPr>
        </p:nvSpPr>
        <p:spPr>
          <a:xfrm>
            <a:off x="609603" y="6265305"/>
            <a:ext cx="936487" cy="365125"/>
          </a:xfrm>
        </p:spPr>
        <p:txBody>
          <a:bodyPr/>
          <a:lstStyle/>
          <a:p>
            <a:fld id="{251E97C6-B5EA-4059-8D5E-F0990EFE7977}" type="slidenum">
              <a:rPr lang="en-US" smtClean="0"/>
              <a:pPr/>
              <a:t>55</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Investment Income Exercises</a:t>
            </a:r>
            <a:endParaRPr lang="en-US" dirty="0"/>
          </a:p>
        </p:txBody>
      </p:sp>
      <p:sp>
        <p:nvSpPr>
          <p:cNvPr id="3" name="Date Placeholder 2">
            <a:extLst>
              <a:ext uri="{FF2B5EF4-FFF2-40B4-BE49-F238E27FC236}">
                <a16:creationId xmlns:a16="http://schemas.microsoft.com/office/drawing/2014/main" id="{0797F2BA-461B-4A61-B8BD-ED4B559FF02F}"/>
              </a:ext>
            </a:extLst>
          </p:cNvPr>
          <p:cNvSpPr>
            <a:spLocks noGrp="1"/>
          </p:cNvSpPr>
          <p:nvPr>
            <p:ph type="dt" sz="half" idx="2"/>
          </p:nvPr>
        </p:nvSpPr>
        <p:spPr>
          <a:xfrm>
            <a:off x="1908313" y="6265305"/>
            <a:ext cx="1333856" cy="365125"/>
          </a:xfrm>
        </p:spPr>
        <p:txBody>
          <a:bodyPr/>
          <a:lstStyle/>
          <a:p>
            <a:r>
              <a:rPr lang="en-US"/>
              <a:t>12-15-2020 v1.1</a:t>
            </a:r>
            <a:endParaRPr lang="en-US" dirty="0"/>
          </a:p>
        </p:txBody>
      </p:sp>
    </p:spTree>
    <p:extLst>
      <p:ext uri="{BB962C8B-B14F-4D97-AF65-F5344CB8AC3E}">
        <p14:creationId xmlns:p14="http://schemas.microsoft.com/office/powerpoint/2010/main" val="209736443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Title 1"/>
          <p:cNvSpPr>
            <a:spLocks noGrp="1"/>
          </p:cNvSpPr>
          <p:nvPr>
            <p:ph type="title"/>
          </p:nvPr>
        </p:nvSpPr>
        <p:spPr/>
        <p:txBody>
          <a:bodyPr>
            <a:normAutofit fontScale="90000"/>
          </a:bodyPr>
          <a:lstStyle/>
          <a:p>
            <a:r>
              <a:rPr lang="en-US" altLang="en-US" dirty="0"/>
              <a:t>1099-S Proceeds From Real Estate Transaction</a:t>
            </a:r>
          </a:p>
        </p:txBody>
      </p:sp>
      <p:pic>
        <p:nvPicPr>
          <p:cNvPr id="5122" name="Picture 2"/>
          <p:cNvPicPr>
            <a:picLocks noChangeAspect="1" noChangeArrowheads="1"/>
          </p:cNvPicPr>
          <p:nvPr/>
        </p:nvPicPr>
        <p:blipFill rotWithShape="1">
          <a:blip r:embed="rId3" cstate="print">
            <a:grayscl/>
          </a:blip>
          <a:srcRect l="9736" t="23873" r="4762" b="8402"/>
          <a:stretch/>
        </p:blipFill>
        <p:spPr bwMode="auto">
          <a:xfrm>
            <a:off x="2057400" y="1486694"/>
            <a:ext cx="8001000" cy="4037013"/>
          </a:xfrm>
          <a:prstGeom prst="rect">
            <a:avLst/>
          </a:prstGeom>
          <a:ln/>
        </p:spPr>
        <p:style>
          <a:lnRef idx="2">
            <a:schemeClr val="accent4"/>
          </a:lnRef>
          <a:fillRef idx="1">
            <a:schemeClr val="lt1"/>
          </a:fillRef>
          <a:effectRef idx="0">
            <a:schemeClr val="accent4"/>
          </a:effectRef>
          <a:fontRef idx="minor">
            <a:schemeClr val="dk1"/>
          </a:fontRef>
        </p:style>
      </p:pic>
      <p:sp>
        <p:nvSpPr>
          <p:cNvPr id="446470" name="TextBox 4"/>
          <p:cNvSpPr txBox="1">
            <a:spLocks noChangeArrowheads="1"/>
          </p:cNvSpPr>
          <p:nvPr/>
        </p:nvSpPr>
        <p:spPr bwMode="auto">
          <a:xfrm>
            <a:off x="1908313" y="5569348"/>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2000" b="1" dirty="0">
                <a:latin typeface="Arial" panose="020B0604020202020204" pitchFamily="34" charset="0"/>
                <a:cs typeface="Arial" panose="020B0604020202020204" pitchFamily="34" charset="0"/>
              </a:rPr>
              <a:t>Note:  1099-S may not be provided if total gain can be excluded or if gains/loss from sale of other services or property are considered</a:t>
            </a:r>
          </a:p>
        </p:txBody>
      </p:sp>
      <p:sp>
        <p:nvSpPr>
          <p:cNvPr id="7" name="Oval 4"/>
          <p:cNvSpPr>
            <a:spLocks noChangeArrowheads="1"/>
          </p:cNvSpPr>
          <p:nvPr/>
        </p:nvSpPr>
        <p:spPr bwMode="auto">
          <a:xfrm>
            <a:off x="5867400" y="2438400"/>
            <a:ext cx="1219200" cy="4445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TextBox 1"/>
          <p:cNvSpPr txBox="1"/>
          <p:nvPr/>
        </p:nvSpPr>
        <p:spPr>
          <a:xfrm>
            <a:off x="2743200" y="2295526"/>
            <a:ext cx="2438400" cy="646113"/>
          </a:xfrm>
          <a:prstGeom prst="rect">
            <a:avLst/>
          </a:prstGeom>
          <a:solidFill>
            <a:schemeClr val="accent2">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US" b="1" dirty="0">
                <a:solidFill>
                  <a:schemeClr val="tx1"/>
                </a:solidFill>
              </a:rPr>
              <a:t>Includes cash or notes received for property</a:t>
            </a:r>
          </a:p>
        </p:txBody>
      </p:sp>
      <p:sp>
        <p:nvSpPr>
          <p:cNvPr id="8" name="Oval 4"/>
          <p:cNvSpPr>
            <a:spLocks noChangeArrowheads="1"/>
          </p:cNvSpPr>
          <p:nvPr/>
        </p:nvSpPr>
        <p:spPr bwMode="auto">
          <a:xfrm>
            <a:off x="8310026" y="4194726"/>
            <a:ext cx="4191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4" name="TextBox 3"/>
          <p:cNvSpPr txBox="1"/>
          <p:nvPr/>
        </p:nvSpPr>
        <p:spPr>
          <a:xfrm>
            <a:off x="3505200" y="3505201"/>
            <a:ext cx="3429000" cy="646113"/>
          </a:xfrm>
          <a:prstGeom prst="rect">
            <a:avLst/>
          </a:prstGeom>
          <a:solidFill>
            <a:schemeClr val="accent2">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US" b="1" dirty="0">
                <a:solidFill>
                  <a:schemeClr val="tx1"/>
                </a:solidFill>
              </a:rPr>
              <a:t>Checked if other services or property is received as payment  *</a:t>
            </a:r>
          </a:p>
        </p:txBody>
      </p:sp>
      <p:sp>
        <p:nvSpPr>
          <p:cNvPr id="446477" name="TextBox 13"/>
          <p:cNvSpPr txBox="1">
            <a:spLocks noChangeArrowheads="1"/>
          </p:cNvSpPr>
          <p:nvPr/>
        </p:nvSpPr>
        <p:spPr bwMode="auto">
          <a:xfrm>
            <a:off x="7254606" y="2110860"/>
            <a:ext cx="944563" cy="369332"/>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Verdana" panose="020B0604030504040204" pitchFamily="34" charset="0"/>
                <a:cs typeface="Arial" panose="020B0604020202020204" pitchFamily="34" charset="0"/>
              </a:rPr>
              <a:t>2019</a:t>
            </a:r>
          </a:p>
        </p:txBody>
      </p:sp>
      <p:cxnSp>
        <p:nvCxnSpPr>
          <p:cNvPr id="14" name="Straight Arrow Connector 13"/>
          <p:cNvCxnSpPr>
            <a:stCxn id="2" idx="3"/>
          </p:cNvCxnSpPr>
          <p:nvPr/>
        </p:nvCxnSpPr>
        <p:spPr bwMode="auto">
          <a:xfrm>
            <a:off x="5181600" y="2618582"/>
            <a:ext cx="685800" cy="48418"/>
          </a:xfrm>
          <a:prstGeom prst="straightConnector1">
            <a:avLst/>
          </a:prstGeom>
          <a:noFill/>
          <a:ln w="38100" cap="flat" cmpd="sng" algn="ctr">
            <a:solidFill>
              <a:srgbClr val="FF0000"/>
            </a:solidFill>
            <a:prstDash val="solid"/>
            <a:round/>
            <a:headEnd type="none" w="med" len="med"/>
            <a:tailEnd type="triangle"/>
          </a:ln>
          <a:effectLst/>
        </p:spPr>
      </p:cxnSp>
      <p:cxnSp>
        <p:nvCxnSpPr>
          <p:cNvPr id="19" name="Straight Arrow Connector 18"/>
          <p:cNvCxnSpPr>
            <a:stCxn id="4" idx="3"/>
          </p:cNvCxnSpPr>
          <p:nvPr/>
        </p:nvCxnSpPr>
        <p:spPr bwMode="auto">
          <a:xfrm>
            <a:off x="6934200" y="3828258"/>
            <a:ext cx="1457325" cy="389336"/>
          </a:xfrm>
          <a:prstGeom prst="straightConnector1">
            <a:avLst/>
          </a:prstGeom>
          <a:noFill/>
          <a:ln w="38100" cap="flat" cmpd="sng" algn="ctr">
            <a:solidFill>
              <a:srgbClr val="FF0000"/>
            </a:solidFill>
            <a:prstDash val="solid"/>
            <a:round/>
            <a:headEnd type="none" w="med" len="med"/>
            <a:tailEnd type="triangle"/>
          </a:ln>
          <a:effectLst/>
        </p:spPr>
      </p:cxnSp>
      <p:sp>
        <p:nvSpPr>
          <p:cNvPr id="6" name="Slide Number Placeholder 5"/>
          <p:cNvSpPr>
            <a:spLocks noGrp="1"/>
          </p:cNvSpPr>
          <p:nvPr>
            <p:ph type="sldNum" sz="quarter" idx="11"/>
          </p:nvPr>
        </p:nvSpPr>
        <p:spPr/>
        <p:txBody>
          <a:bodyPr/>
          <a:lstStyle/>
          <a:p>
            <a:fld id="{251E97C6-B5EA-4059-8D5E-F0990EFE7977}" type="slidenum">
              <a:rPr lang="en-US" smtClean="0"/>
              <a:pPr/>
              <a:t>56</a:t>
            </a:fld>
            <a:endParaRPr lang="en-US" dirty="0"/>
          </a:p>
        </p:txBody>
      </p:sp>
      <p:sp>
        <p:nvSpPr>
          <p:cNvPr id="3" name="Footer Placeholder 2"/>
          <p:cNvSpPr>
            <a:spLocks noGrp="1"/>
          </p:cNvSpPr>
          <p:nvPr>
            <p:ph type="ftr" sz="quarter" idx="11"/>
          </p:nvPr>
        </p:nvSpPr>
        <p:spPr/>
        <p:txBody>
          <a:bodyPr/>
          <a:lstStyle/>
          <a:p>
            <a:r>
              <a:rPr lang="en-US"/>
              <a:t>NJ Investment Income Exercises</a:t>
            </a:r>
            <a:endParaRPr lang="en-US" dirty="0"/>
          </a:p>
        </p:txBody>
      </p:sp>
      <p:sp>
        <p:nvSpPr>
          <p:cNvPr id="5" name="Date Placeholder 4">
            <a:extLst>
              <a:ext uri="{FF2B5EF4-FFF2-40B4-BE49-F238E27FC236}">
                <a16:creationId xmlns:a16="http://schemas.microsoft.com/office/drawing/2014/main" id="{87A062CC-2C3E-481F-B4D0-38503A8CFB9F}"/>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416637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itle 1"/>
          <p:cNvSpPr>
            <a:spLocks noGrp="1"/>
          </p:cNvSpPr>
          <p:nvPr>
            <p:ph type="title"/>
          </p:nvPr>
        </p:nvSpPr>
        <p:spPr/>
        <p:txBody>
          <a:bodyPr>
            <a:normAutofit/>
          </a:bodyPr>
          <a:lstStyle/>
          <a:p>
            <a:r>
              <a:rPr lang="en-US" altLang="en-US" dirty="0"/>
              <a:t>Calculating Home Sale Gain or Loss</a:t>
            </a:r>
          </a:p>
        </p:txBody>
      </p:sp>
      <p:sp>
        <p:nvSpPr>
          <p:cNvPr id="207875" name="Content Placeholder 2"/>
          <p:cNvSpPr>
            <a:spLocks noGrp="1"/>
          </p:cNvSpPr>
          <p:nvPr>
            <p:ph idx="1"/>
          </p:nvPr>
        </p:nvSpPr>
        <p:spPr/>
        <p:txBody>
          <a:bodyPr>
            <a:normAutofit fontScale="85000" lnSpcReduction="10000"/>
          </a:bodyPr>
          <a:lstStyle/>
          <a:p>
            <a:pPr marL="0" indent="0" algn="ctr">
              <a:buNone/>
              <a:defRPr/>
            </a:pPr>
            <a:r>
              <a:rPr lang="en-US" b="1" dirty="0"/>
              <a:t>Amount Realized</a:t>
            </a:r>
          </a:p>
          <a:p>
            <a:pPr marL="0" indent="0" algn="ctr">
              <a:buNone/>
              <a:defRPr/>
            </a:pPr>
            <a:r>
              <a:rPr lang="en-US" b="1" dirty="0"/>
              <a:t>  minus Adjusted Basis</a:t>
            </a:r>
          </a:p>
          <a:p>
            <a:pPr marL="0" indent="0" algn="ctr">
              <a:buNone/>
              <a:defRPr/>
            </a:pPr>
            <a:r>
              <a:rPr lang="en-US" b="1" dirty="0"/>
              <a:t>==============</a:t>
            </a:r>
          </a:p>
          <a:p>
            <a:pPr marL="0" indent="0" algn="ctr">
              <a:buNone/>
              <a:defRPr/>
            </a:pPr>
            <a:r>
              <a:rPr lang="en-US" b="1" dirty="0"/>
              <a:t>Gain or Loss</a:t>
            </a:r>
          </a:p>
          <a:p>
            <a:pPr marL="0" indent="0" algn="ctr">
              <a:buNone/>
              <a:defRPr/>
            </a:pPr>
            <a:endParaRPr lang="en-US" b="1" dirty="0"/>
          </a:p>
          <a:p>
            <a:pPr marL="0" indent="-400050">
              <a:buNone/>
              <a:defRPr/>
            </a:pPr>
            <a:r>
              <a:rPr lang="en-US" b="1" dirty="0"/>
              <a:t>Loss on sale of main home cannot be deducted &amp; is not reported on tax return (unless 1099-S is issued – covered later)</a:t>
            </a:r>
          </a:p>
          <a:p>
            <a:pPr marL="0" indent="0" algn="ctr">
              <a:buNone/>
              <a:defRPr/>
            </a:pPr>
            <a:endParaRPr lang="en-US" b="1" dirty="0"/>
          </a:p>
        </p:txBody>
      </p:sp>
      <p:sp>
        <p:nvSpPr>
          <p:cNvPr id="4" name="Slide Number Placeholder 3"/>
          <p:cNvSpPr>
            <a:spLocks noGrp="1"/>
          </p:cNvSpPr>
          <p:nvPr>
            <p:ph type="sldNum" sz="quarter" idx="4"/>
          </p:nvPr>
        </p:nvSpPr>
        <p:spPr>
          <a:xfrm>
            <a:off x="609603" y="6265305"/>
            <a:ext cx="936487" cy="365125"/>
          </a:xfrm>
        </p:spPr>
        <p:txBody>
          <a:bodyPr/>
          <a:lstStyle/>
          <a:p>
            <a:fld id="{251E97C6-B5EA-4059-8D5E-F0990EFE7977}" type="slidenum">
              <a:rPr lang="en-US" smtClean="0"/>
              <a:pPr/>
              <a:t>57</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Investment Income Exercises</a:t>
            </a:r>
            <a:endParaRPr lang="en-US" dirty="0"/>
          </a:p>
        </p:txBody>
      </p:sp>
      <p:sp>
        <p:nvSpPr>
          <p:cNvPr id="3" name="Date Placeholder 2">
            <a:extLst>
              <a:ext uri="{FF2B5EF4-FFF2-40B4-BE49-F238E27FC236}">
                <a16:creationId xmlns:a16="http://schemas.microsoft.com/office/drawing/2014/main" id="{537252BE-ABA7-4B52-B3EA-F21C1C963E0F}"/>
              </a:ext>
            </a:extLst>
          </p:cNvPr>
          <p:cNvSpPr>
            <a:spLocks noGrp="1"/>
          </p:cNvSpPr>
          <p:nvPr>
            <p:ph type="dt" sz="half" idx="2"/>
          </p:nvPr>
        </p:nvSpPr>
        <p:spPr>
          <a:xfrm>
            <a:off x="1908313" y="6265305"/>
            <a:ext cx="1333856" cy="365125"/>
          </a:xfrm>
        </p:spPr>
        <p:txBody>
          <a:bodyPr/>
          <a:lstStyle/>
          <a:p>
            <a:r>
              <a:rPr lang="en-US"/>
              <a:t>12-15-2020 v1.1</a:t>
            </a:r>
            <a:endParaRPr lang="en-US" dirty="0"/>
          </a:p>
        </p:txBody>
      </p:sp>
    </p:spTree>
    <p:extLst>
      <p:ext uri="{BB962C8B-B14F-4D97-AF65-F5344CB8AC3E}">
        <p14:creationId xmlns:p14="http://schemas.microsoft.com/office/powerpoint/2010/main" val="413928867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normAutofit fontScale="90000"/>
          </a:bodyPr>
          <a:lstStyle/>
          <a:p>
            <a:r>
              <a:rPr lang="en-US" altLang="en-US" dirty="0"/>
              <a:t>House Sale Gain Exclusion</a:t>
            </a:r>
            <a:br>
              <a:rPr lang="en-US" altLang="en-US" dirty="0"/>
            </a:br>
            <a:r>
              <a:rPr lang="en-US" altLang="en-US" dirty="0"/>
              <a:t>Ownership &amp; Use Tests</a:t>
            </a:r>
          </a:p>
        </p:txBody>
      </p:sp>
      <p:sp>
        <p:nvSpPr>
          <p:cNvPr id="1435651" name="Rectangle 3"/>
          <p:cNvSpPr>
            <a:spLocks noGrp="1" noChangeArrowheads="1"/>
          </p:cNvSpPr>
          <p:nvPr>
            <p:ph idx="1"/>
          </p:nvPr>
        </p:nvSpPr>
        <p:spPr>
          <a:xfrm>
            <a:off x="1546090" y="1321404"/>
            <a:ext cx="9272104" cy="4953000"/>
          </a:xfrm>
        </p:spPr>
        <p:txBody>
          <a:bodyPr>
            <a:normAutofit/>
          </a:bodyPr>
          <a:lstStyle/>
          <a:p>
            <a:pPr>
              <a:buSzPct val="112000"/>
              <a:buFont typeface="Wingdings" panose="05000000000000000000" pitchFamily="2" charset="2"/>
              <a:buChar char="§"/>
              <a:defRPr/>
            </a:pPr>
            <a:r>
              <a:rPr lang="en-US" sz="2800" dirty="0"/>
              <a:t>Taxpayer who sold a qualified main home this year may qualify to exclude part or all of the  gain from income </a:t>
            </a:r>
            <a:r>
              <a:rPr lang="en-US" sz="2800" dirty="0">
                <a:solidFill>
                  <a:srgbClr val="FF0000"/>
                </a:solidFill>
              </a:rPr>
              <a:t>*</a:t>
            </a:r>
          </a:p>
          <a:p>
            <a:pPr>
              <a:buSzPct val="112000"/>
              <a:buFont typeface="Wingdings" panose="05000000000000000000" pitchFamily="2" charset="2"/>
              <a:buChar char="§"/>
              <a:defRPr/>
            </a:pPr>
            <a:r>
              <a:rPr lang="en-US" sz="2800" dirty="0"/>
              <a:t>Must meet ownership &amp; use tests (during the 5-year period ending on the date of sale)  </a:t>
            </a:r>
          </a:p>
          <a:p>
            <a:pPr lvl="1">
              <a:defRPr/>
            </a:pPr>
            <a:r>
              <a:rPr lang="en-US" sz="2500" u="sng" dirty="0"/>
              <a:t>Ownership test</a:t>
            </a:r>
            <a:r>
              <a:rPr lang="en-US" sz="2500" dirty="0"/>
              <a:t> - must have owned the home for at least 2 years  </a:t>
            </a:r>
            <a:r>
              <a:rPr lang="en-US" sz="2500" b="1" dirty="0"/>
              <a:t>AND</a:t>
            </a:r>
          </a:p>
          <a:p>
            <a:pPr lvl="1">
              <a:defRPr/>
            </a:pPr>
            <a:r>
              <a:rPr lang="en-US" sz="2500" u="sng" dirty="0"/>
              <a:t>Use test</a:t>
            </a:r>
            <a:r>
              <a:rPr lang="en-US" sz="2500" dirty="0"/>
              <a:t> - must have lived in the home as your main home for at least 2 years</a:t>
            </a:r>
          </a:p>
          <a:p>
            <a:pPr lvl="1">
              <a:defRPr/>
            </a:pPr>
            <a:r>
              <a:rPr lang="en-US" sz="2500" dirty="0"/>
              <a:t>Do not have to be the same 2 years for ownership &amp; use tests</a:t>
            </a:r>
          </a:p>
          <a:p>
            <a:pPr lvl="1">
              <a:buNone/>
              <a:defRPr/>
            </a:pPr>
            <a:endParaRPr lang="en-US" sz="2700" dirty="0"/>
          </a:p>
        </p:txBody>
      </p:sp>
      <p:sp>
        <p:nvSpPr>
          <p:cNvPr id="4" name="Slide Number Placeholder 3"/>
          <p:cNvSpPr>
            <a:spLocks noGrp="1"/>
          </p:cNvSpPr>
          <p:nvPr>
            <p:ph type="sldNum" sz="quarter" idx="4"/>
          </p:nvPr>
        </p:nvSpPr>
        <p:spPr>
          <a:xfrm>
            <a:off x="609603" y="6265305"/>
            <a:ext cx="936487" cy="365125"/>
          </a:xfrm>
        </p:spPr>
        <p:txBody>
          <a:bodyPr/>
          <a:lstStyle/>
          <a:p>
            <a:fld id="{251E97C6-B5EA-4059-8D5E-F0990EFE7977}" type="slidenum">
              <a:rPr lang="en-US" smtClean="0"/>
              <a:pPr/>
              <a:t>58</a:t>
            </a:fld>
            <a:endParaRPr lang="en-US" dirty="0"/>
          </a:p>
        </p:txBody>
      </p:sp>
      <p:sp>
        <p:nvSpPr>
          <p:cNvPr id="8" name="TextBox 7"/>
          <p:cNvSpPr txBox="1"/>
          <p:nvPr/>
        </p:nvSpPr>
        <p:spPr>
          <a:xfrm>
            <a:off x="2106514" y="5618974"/>
            <a:ext cx="8937831" cy="646331"/>
          </a:xfrm>
          <a:prstGeom prst="rect">
            <a:avLst/>
          </a:prstGeom>
          <a:noFill/>
        </p:spPr>
        <p:txBody>
          <a:bodyPr wrap="none" rtlCol="0">
            <a:spAutoFit/>
          </a:bodyPr>
          <a:lstStyle/>
          <a:p>
            <a:r>
              <a:rPr lang="en-US" b="1" dirty="0">
                <a:solidFill>
                  <a:srgbClr val="FF0000"/>
                </a:solidFill>
              </a:rPr>
              <a:t>* Sale of home that is not “main home” is treated like sale of any personal use capital asset.</a:t>
            </a:r>
          </a:p>
          <a:p>
            <a:r>
              <a:rPr lang="en-US" b="1" dirty="0">
                <a:solidFill>
                  <a:srgbClr val="FF0000"/>
                </a:solidFill>
              </a:rPr>
              <a:t>Exclusion does not apply.  Gain on sales is reportable income, but loss is not deductible.</a:t>
            </a:r>
          </a:p>
        </p:txBody>
      </p:sp>
      <p:sp>
        <p:nvSpPr>
          <p:cNvPr id="2" name="Footer Placeholder 1"/>
          <p:cNvSpPr>
            <a:spLocks noGrp="1"/>
          </p:cNvSpPr>
          <p:nvPr>
            <p:ph type="ftr" sz="quarter" idx="3"/>
          </p:nvPr>
        </p:nvSpPr>
        <p:spPr>
          <a:xfrm>
            <a:off x="4038600" y="6400803"/>
            <a:ext cx="4114800" cy="301625"/>
          </a:xfrm>
        </p:spPr>
        <p:txBody>
          <a:bodyPr/>
          <a:lstStyle/>
          <a:p>
            <a:r>
              <a:rPr lang="en-US"/>
              <a:t>NJ Investment Income Exercises</a:t>
            </a:r>
            <a:endParaRPr lang="en-US" dirty="0"/>
          </a:p>
        </p:txBody>
      </p:sp>
      <p:sp>
        <p:nvSpPr>
          <p:cNvPr id="3" name="Date Placeholder 2">
            <a:extLst>
              <a:ext uri="{FF2B5EF4-FFF2-40B4-BE49-F238E27FC236}">
                <a16:creationId xmlns:a16="http://schemas.microsoft.com/office/drawing/2014/main" id="{A101B5B9-39ED-4DFA-AF31-F0505DFDB92F}"/>
              </a:ext>
            </a:extLst>
          </p:cNvPr>
          <p:cNvSpPr>
            <a:spLocks noGrp="1"/>
          </p:cNvSpPr>
          <p:nvPr>
            <p:ph type="dt" sz="half" idx="2"/>
          </p:nvPr>
        </p:nvSpPr>
        <p:spPr>
          <a:xfrm>
            <a:off x="1908313" y="6265305"/>
            <a:ext cx="1333856" cy="365125"/>
          </a:xfrm>
        </p:spPr>
        <p:txBody>
          <a:bodyPr/>
          <a:lstStyle/>
          <a:p>
            <a:r>
              <a:rPr lang="en-US"/>
              <a:t>12-15-2020 v1.1</a:t>
            </a:r>
            <a:endParaRPr lang="en-US" dirty="0"/>
          </a:p>
        </p:txBody>
      </p:sp>
    </p:spTree>
    <p:extLst>
      <p:ext uri="{BB962C8B-B14F-4D97-AF65-F5344CB8AC3E}">
        <p14:creationId xmlns:p14="http://schemas.microsoft.com/office/powerpoint/2010/main" val="399611778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normAutofit/>
          </a:bodyPr>
          <a:lstStyle/>
          <a:p>
            <a:r>
              <a:rPr lang="en-US" altLang="en-US" sz="3600" dirty="0"/>
              <a:t>Calculate House Sale Gain Exclusion</a:t>
            </a:r>
          </a:p>
        </p:txBody>
      </p:sp>
      <p:sp>
        <p:nvSpPr>
          <p:cNvPr id="7" name="Rectangle 3"/>
          <p:cNvSpPr>
            <a:spLocks noGrp="1" noChangeArrowheads="1"/>
          </p:cNvSpPr>
          <p:nvPr>
            <p:ph idx="1"/>
          </p:nvPr>
        </p:nvSpPr>
        <p:spPr>
          <a:xfrm>
            <a:off x="1278833" y="1524000"/>
            <a:ext cx="9753600" cy="4260793"/>
          </a:xfrm>
        </p:spPr>
        <p:txBody>
          <a:bodyPr>
            <a:normAutofit fontScale="85000" lnSpcReduction="20000"/>
          </a:bodyPr>
          <a:lstStyle/>
          <a:p>
            <a:r>
              <a:rPr lang="en-US" dirty="0"/>
              <a:t>Single homeowner can exclude up to $250,000 of gain from sale of main home</a:t>
            </a:r>
          </a:p>
          <a:p>
            <a:pPr lvl="1"/>
            <a:r>
              <a:rPr lang="en-US" dirty="0"/>
              <a:t>Unmarried surviving spouse can exclude $500,000 if sale occurs within 2 years of spouse’s death</a:t>
            </a:r>
          </a:p>
          <a:p>
            <a:r>
              <a:rPr lang="en-US" dirty="0"/>
              <a:t>Married couple can exclude up to $500,000 of gain, if:</a:t>
            </a:r>
          </a:p>
          <a:p>
            <a:pPr lvl="1"/>
            <a:r>
              <a:rPr lang="en-US" dirty="0"/>
              <a:t>Filed a joint return</a:t>
            </a:r>
          </a:p>
          <a:p>
            <a:pPr lvl="1"/>
            <a:r>
              <a:rPr lang="en-US" dirty="0"/>
              <a:t>Both individuals meet the use test</a:t>
            </a:r>
          </a:p>
          <a:p>
            <a:pPr lvl="2"/>
            <a:r>
              <a:rPr lang="en-US" dirty="0"/>
              <a:t> If only one meets use test, refer to Pub 17 – Sale of Home</a:t>
            </a:r>
          </a:p>
          <a:p>
            <a:pPr lvl="1"/>
            <a:r>
              <a:rPr lang="en-US" dirty="0"/>
              <a:t>Either or both meet the ownership test</a:t>
            </a:r>
          </a:p>
          <a:p>
            <a:pPr lvl="1"/>
            <a:r>
              <a:rPr lang="en-US" dirty="0"/>
              <a:t>Neither individual excluded gain in the 2 years before the current sale</a:t>
            </a:r>
          </a:p>
        </p:txBody>
      </p:sp>
      <p:sp>
        <p:nvSpPr>
          <p:cNvPr id="4" name="Slide Number Placeholder 3"/>
          <p:cNvSpPr>
            <a:spLocks noGrp="1"/>
          </p:cNvSpPr>
          <p:nvPr>
            <p:ph type="sldNum" sz="quarter" idx="4"/>
          </p:nvPr>
        </p:nvSpPr>
        <p:spPr>
          <a:xfrm>
            <a:off x="609603" y="6265305"/>
            <a:ext cx="936487" cy="365125"/>
          </a:xfrm>
        </p:spPr>
        <p:txBody>
          <a:bodyPr/>
          <a:lstStyle/>
          <a:p>
            <a:fld id="{251E97C6-B5EA-4059-8D5E-F0990EFE7977}" type="slidenum">
              <a:rPr lang="en-US" smtClean="0"/>
              <a:pPr/>
              <a:t>59</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Investment Income Exercises</a:t>
            </a:r>
            <a:endParaRPr lang="en-US" dirty="0"/>
          </a:p>
        </p:txBody>
      </p:sp>
      <p:sp>
        <p:nvSpPr>
          <p:cNvPr id="3" name="Date Placeholder 2">
            <a:extLst>
              <a:ext uri="{FF2B5EF4-FFF2-40B4-BE49-F238E27FC236}">
                <a16:creationId xmlns:a16="http://schemas.microsoft.com/office/drawing/2014/main" id="{73BE48AA-F13D-497F-9FF1-C972F8E9AD6F}"/>
              </a:ext>
            </a:extLst>
          </p:cNvPr>
          <p:cNvSpPr>
            <a:spLocks noGrp="1"/>
          </p:cNvSpPr>
          <p:nvPr>
            <p:ph type="dt" sz="half" idx="2"/>
          </p:nvPr>
        </p:nvSpPr>
        <p:spPr>
          <a:xfrm>
            <a:off x="1908313" y="6265305"/>
            <a:ext cx="1333856" cy="365125"/>
          </a:xfrm>
        </p:spPr>
        <p:txBody>
          <a:bodyPr/>
          <a:lstStyle/>
          <a:p>
            <a:r>
              <a:rPr lang="en-US"/>
              <a:t>12-15-2020 v1.1</a:t>
            </a:r>
            <a:endParaRPr lang="en-US" dirty="0"/>
          </a:p>
        </p:txBody>
      </p:sp>
    </p:spTree>
    <p:extLst>
      <p:ext uri="{BB962C8B-B14F-4D97-AF65-F5344CB8AC3E}">
        <p14:creationId xmlns:p14="http://schemas.microsoft.com/office/powerpoint/2010/main" val="11663689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AF39D-F6B7-4EB7-86A6-18194CFE1AF2}" type="slidenum">
              <a:rPr lang="en-US" smtClean="0"/>
              <a:t>6</a:t>
            </a:fld>
            <a:endParaRPr lang="en-US" dirty="0"/>
          </a:p>
        </p:txBody>
      </p:sp>
      <p:sp>
        <p:nvSpPr>
          <p:cNvPr id="4" name="TextBox 3">
            <a:extLst>
              <a:ext uri="{FF2B5EF4-FFF2-40B4-BE49-F238E27FC236}">
                <a16:creationId xmlns:a16="http://schemas.microsoft.com/office/drawing/2014/main" id="{095E30E2-FBD9-44FA-85EB-8FFECF0EA045}"/>
              </a:ext>
            </a:extLst>
          </p:cNvPr>
          <p:cNvSpPr txBox="1"/>
          <p:nvPr/>
        </p:nvSpPr>
        <p:spPr>
          <a:xfrm>
            <a:off x="914400" y="393412"/>
            <a:ext cx="889987" cy="584775"/>
          </a:xfrm>
          <a:prstGeom prst="rect">
            <a:avLst/>
          </a:prstGeom>
          <a:noFill/>
        </p:spPr>
        <p:txBody>
          <a:bodyPr wrap="none" rtlCol="0">
            <a:spAutoFit/>
          </a:bodyPr>
          <a:lstStyle/>
          <a:p>
            <a:r>
              <a:rPr lang="en-US" sz="3200" b="1" dirty="0">
                <a:solidFill>
                  <a:srgbClr val="FF0000"/>
                </a:solidFill>
              </a:rPr>
              <a:t>W-2</a:t>
            </a:r>
          </a:p>
        </p:txBody>
      </p:sp>
      <p:sp>
        <p:nvSpPr>
          <p:cNvPr id="5" name="Footer Placeholder 4"/>
          <p:cNvSpPr>
            <a:spLocks noGrp="1"/>
          </p:cNvSpPr>
          <p:nvPr>
            <p:ph type="ftr" sz="quarter" idx="11"/>
          </p:nvPr>
        </p:nvSpPr>
        <p:spPr/>
        <p:txBody>
          <a:bodyPr/>
          <a:lstStyle/>
          <a:p>
            <a:r>
              <a:rPr lang="en-US"/>
              <a:t>NJ Investment Income Exercises</a:t>
            </a:r>
            <a:endParaRPr lang="en-US" dirty="0"/>
          </a:p>
        </p:txBody>
      </p:sp>
      <p:sp>
        <p:nvSpPr>
          <p:cNvPr id="7" name="Date Placeholder 6">
            <a:extLst>
              <a:ext uri="{FF2B5EF4-FFF2-40B4-BE49-F238E27FC236}">
                <a16:creationId xmlns:a16="http://schemas.microsoft.com/office/drawing/2014/main" id="{12C8058F-F092-49FA-9083-9F67FE1F1CDE}"/>
              </a:ext>
            </a:extLst>
          </p:cNvPr>
          <p:cNvSpPr>
            <a:spLocks noGrp="1"/>
          </p:cNvSpPr>
          <p:nvPr>
            <p:ph type="dt" sz="half" idx="10"/>
          </p:nvPr>
        </p:nvSpPr>
        <p:spPr/>
        <p:txBody>
          <a:bodyPr/>
          <a:lstStyle/>
          <a:p>
            <a:r>
              <a:rPr lang="en-US"/>
              <a:t>12-15-2020 v1.1</a:t>
            </a:r>
            <a:endParaRPr lang="en-US" dirty="0"/>
          </a:p>
        </p:txBody>
      </p:sp>
      <p:pic>
        <p:nvPicPr>
          <p:cNvPr id="11" name="Picture 10">
            <a:extLst>
              <a:ext uri="{FF2B5EF4-FFF2-40B4-BE49-F238E27FC236}">
                <a16:creationId xmlns:a16="http://schemas.microsoft.com/office/drawing/2014/main" id="{6E2EB2FE-2756-41D5-95DA-0B90CA27C60C}"/>
              </a:ext>
            </a:extLst>
          </p:cNvPr>
          <p:cNvPicPr>
            <a:picLocks noChangeAspect="1"/>
          </p:cNvPicPr>
          <p:nvPr/>
        </p:nvPicPr>
        <p:blipFill>
          <a:blip r:embed="rId3"/>
          <a:stretch>
            <a:fillRect/>
          </a:stretch>
        </p:blipFill>
        <p:spPr>
          <a:xfrm>
            <a:off x="2667000" y="197978"/>
            <a:ext cx="7102158" cy="5621314"/>
          </a:xfrm>
          <a:prstGeom prst="rect">
            <a:avLst/>
          </a:prstGeom>
        </p:spPr>
      </p:pic>
      <p:sp>
        <p:nvSpPr>
          <p:cNvPr id="9" name="TextBox 8">
            <a:extLst>
              <a:ext uri="{FF2B5EF4-FFF2-40B4-BE49-F238E27FC236}">
                <a16:creationId xmlns:a16="http://schemas.microsoft.com/office/drawing/2014/main" id="{6518FFB9-6937-42CF-B6B8-B1B9B33603DE}"/>
              </a:ext>
            </a:extLst>
          </p:cNvPr>
          <p:cNvSpPr txBox="1"/>
          <p:nvPr/>
        </p:nvSpPr>
        <p:spPr>
          <a:xfrm>
            <a:off x="2704489" y="5888704"/>
            <a:ext cx="7027180" cy="369332"/>
          </a:xfrm>
          <a:prstGeom prst="rect">
            <a:avLst/>
          </a:prstGeom>
          <a:noFill/>
          <a:ln w="28575">
            <a:solidFill>
              <a:srgbClr val="FF0000"/>
            </a:solidFill>
          </a:ln>
        </p:spPr>
        <p:txBody>
          <a:bodyPr wrap="none" rtlCol="0">
            <a:spAutoFit/>
          </a:bodyPr>
          <a:lstStyle/>
          <a:p>
            <a:r>
              <a:rPr lang="en-US" sz="1800" b="1" dirty="0">
                <a:solidFill>
                  <a:srgbClr val="FF0000"/>
                </a:solidFill>
              </a:rPr>
              <a:t>Why</a:t>
            </a:r>
            <a:r>
              <a:rPr lang="en-US" sz="1800" dirty="0">
                <a:solidFill>
                  <a:srgbClr val="FF0000"/>
                </a:solidFill>
              </a:rPr>
              <a:t> </a:t>
            </a:r>
            <a:r>
              <a:rPr lang="en-US" sz="1800" b="1" dirty="0">
                <a:solidFill>
                  <a:srgbClr val="FF0000"/>
                </a:solidFill>
              </a:rPr>
              <a:t>are Federal and NJ refunds higher than amounts withheld on W-2?</a:t>
            </a:r>
            <a:endParaRPr lang="en-US" dirty="0"/>
          </a:p>
        </p:txBody>
      </p:sp>
    </p:spTree>
    <p:extLst>
      <p:ext uri="{BB962C8B-B14F-4D97-AF65-F5344CB8AC3E}">
        <p14:creationId xmlns:p14="http://schemas.microsoft.com/office/powerpoint/2010/main" val="3673798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itle 1"/>
          <p:cNvSpPr>
            <a:spLocks noGrp="1"/>
          </p:cNvSpPr>
          <p:nvPr>
            <p:ph type="title"/>
          </p:nvPr>
        </p:nvSpPr>
        <p:spPr/>
        <p:txBody>
          <a:bodyPr/>
          <a:lstStyle/>
          <a:p>
            <a:r>
              <a:rPr lang="en-US" altLang="en-US" dirty="0"/>
              <a:t>When 1099-S is Issued</a:t>
            </a:r>
          </a:p>
        </p:txBody>
      </p:sp>
      <p:sp>
        <p:nvSpPr>
          <p:cNvPr id="243715" name="Content Placeholder 2"/>
          <p:cNvSpPr>
            <a:spLocks noGrp="1"/>
          </p:cNvSpPr>
          <p:nvPr>
            <p:ph idx="1"/>
          </p:nvPr>
        </p:nvSpPr>
        <p:spPr/>
        <p:txBody>
          <a:bodyPr>
            <a:normAutofit fontScale="92500" lnSpcReduction="10000"/>
          </a:bodyPr>
          <a:lstStyle/>
          <a:p>
            <a:r>
              <a:rPr lang="en-US" altLang="en-US" dirty="0"/>
              <a:t>1099-S usually not issued if total gain can be excluded or if sale results in a loss</a:t>
            </a:r>
          </a:p>
          <a:p>
            <a:r>
              <a:rPr lang="en-US" altLang="en-US" dirty="0"/>
              <a:t>If 1099-S is issued anyway and total gain is excludable:</a:t>
            </a:r>
          </a:p>
          <a:p>
            <a:pPr lvl="1"/>
            <a:r>
              <a:rPr lang="en-US" altLang="en-US" dirty="0"/>
              <a:t> Enter data on Sale of Main Home Worksheet to notify IRS that gain was excludable</a:t>
            </a:r>
          </a:p>
          <a:p>
            <a:r>
              <a:rPr lang="en-US" altLang="en-US" dirty="0"/>
              <a:t>See Special Topics Document “Sale of a Main Home” on TaxPrep4Free Preparer page if gain/loss must be reported on tax return</a:t>
            </a:r>
          </a:p>
          <a:p>
            <a:pPr lvl="1">
              <a:buNone/>
            </a:pPr>
            <a:endParaRPr lang="en-US" altLang="en-US" dirty="0"/>
          </a:p>
          <a:p>
            <a:pPr lvl="1"/>
            <a:endParaRPr lang="en-US" altLang="en-US" dirty="0"/>
          </a:p>
          <a:p>
            <a:endParaRPr lang="en-US" altLang="en-US" dirty="0"/>
          </a:p>
        </p:txBody>
      </p:sp>
      <p:sp>
        <p:nvSpPr>
          <p:cNvPr id="4" name="Slide Number Placeholder 3"/>
          <p:cNvSpPr>
            <a:spLocks noGrp="1"/>
          </p:cNvSpPr>
          <p:nvPr>
            <p:ph type="sldNum" sz="quarter" idx="4"/>
          </p:nvPr>
        </p:nvSpPr>
        <p:spPr>
          <a:xfrm>
            <a:off x="609603" y="6265305"/>
            <a:ext cx="936487" cy="365125"/>
          </a:xfrm>
        </p:spPr>
        <p:txBody>
          <a:bodyPr/>
          <a:lstStyle/>
          <a:p>
            <a:fld id="{251E97C6-B5EA-4059-8D5E-F0990EFE7977}" type="slidenum">
              <a:rPr lang="en-US" smtClean="0"/>
              <a:pPr/>
              <a:t>60</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Investment Income Exercises</a:t>
            </a:r>
            <a:endParaRPr lang="en-US" dirty="0"/>
          </a:p>
        </p:txBody>
      </p:sp>
      <p:sp>
        <p:nvSpPr>
          <p:cNvPr id="3" name="Date Placeholder 2">
            <a:extLst>
              <a:ext uri="{FF2B5EF4-FFF2-40B4-BE49-F238E27FC236}">
                <a16:creationId xmlns:a16="http://schemas.microsoft.com/office/drawing/2014/main" id="{E7309FF7-EAED-4C45-BF0C-D652632F1DAE}"/>
              </a:ext>
            </a:extLst>
          </p:cNvPr>
          <p:cNvSpPr>
            <a:spLocks noGrp="1"/>
          </p:cNvSpPr>
          <p:nvPr>
            <p:ph type="dt" sz="half" idx="2"/>
          </p:nvPr>
        </p:nvSpPr>
        <p:spPr>
          <a:xfrm>
            <a:off x="1908313" y="6265305"/>
            <a:ext cx="1333856" cy="365125"/>
          </a:xfrm>
        </p:spPr>
        <p:txBody>
          <a:bodyPr/>
          <a:lstStyle/>
          <a:p>
            <a:r>
              <a:rPr lang="en-US"/>
              <a:t>12-15-2020 v1.1</a:t>
            </a:r>
            <a:endParaRPr lang="en-US" dirty="0"/>
          </a:p>
        </p:txBody>
      </p:sp>
    </p:spTree>
    <p:extLst>
      <p:ext uri="{BB962C8B-B14F-4D97-AF65-F5344CB8AC3E}">
        <p14:creationId xmlns:p14="http://schemas.microsoft.com/office/powerpoint/2010/main" val="336848408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7BFE6-7B91-4F59-B473-31AEDE69DC1E}"/>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20D08358-38B3-43D2-9A36-C4A8D388AF3E}"/>
              </a:ext>
            </a:extLst>
          </p:cNvPr>
          <p:cNvSpPr>
            <a:spLocks noGrp="1"/>
          </p:cNvSpPr>
          <p:nvPr>
            <p:ph type="ftr" sz="quarter" idx="11"/>
          </p:nvPr>
        </p:nvSpPr>
        <p:spPr/>
        <p:txBody>
          <a:bodyPr/>
          <a:lstStyle/>
          <a:p>
            <a:r>
              <a:rPr lang="en-US"/>
              <a:t>NJ Investment Income Exercises</a:t>
            </a:r>
            <a:endParaRPr lang="en-US" dirty="0"/>
          </a:p>
        </p:txBody>
      </p:sp>
      <p:sp>
        <p:nvSpPr>
          <p:cNvPr id="4" name="Slide Number Placeholder 3">
            <a:extLst>
              <a:ext uri="{FF2B5EF4-FFF2-40B4-BE49-F238E27FC236}">
                <a16:creationId xmlns:a16="http://schemas.microsoft.com/office/drawing/2014/main" id="{AACB04AD-AEE0-420C-9FC7-AB03D1C77CFF}"/>
              </a:ext>
            </a:extLst>
          </p:cNvPr>
          <p:cNvSpPr>
            <a:spLocks noGrp="1"/>
          </p:cNvSpPr>
          <p:nvPr>
            <p:ph type="sldNum" sz="quarter" idx="12"/>
          </p:nvPr>
        </p:nvSpPr>
        <p:spPr/>
        <p:txBody>
          <a:bodyPr/>
          <a:lstStyle/>
          <a:p>
            <a:fld id="{0D5AF39D-F6B7-4EB7-86A6-18194CFE1AF2}" type="slidenum">
              <a:rPr lang="en-US" smtClean="0"/>
              <a:t>61</a:t>
            </a:fld>
            <a:endParaRPr lang="en-US" dirty="0"/>
          </a:p>
        </p:txBody>
      </p:sp>
      <p:sp>
        <p:nvSpPr>
          <p:cNvPr id="5" name="Title 4">
            <a:extLst>
              <a:ext uri="{FF2B5EF4-FFF2-40B4-BE49-F238E27FC236}">
                <a16:creationId xmlns:a16="http://schemas.microsoft.com/office/drawing/2014/main" id="{2CB6A718-1339-4F21-BF96-AA144BB9DEBB}"/>
              </a:ext>
            </a:extLst>
          </p:cNvPr>
          <p:cNvSpPr>
            <a:spLocks noGrp="1"/>
          </p:cNvSpPr>
          <p:nvPr>
            <p:ph type="title"/>
          </p:nvPr>
        </p:nvSpPr>
        <p:spPr/>
        <p:txBody>
          <a:bodyPr/>
          <a:lstStyle/>
          <a:p>
            <a:r>
              <a:rPr lang="en-US" dirty="0"/>
              <a:t>Sale of Main Home Worksheet</a:t>
            </a:r>
          </a:p>
        </p:txBody>
      </p:sp>
      <p:pic>
        <p:nvPicPr>
          <p:cNvPr id="7" name="Picture 6">
            <a:extLst>
              <a:ext uri="{FF2B5EF4-FFF2-40B4-BE49-F238E27FC236}">
                <a16:creationId xmlns:a16="http://schemas.microsoft.com/office/drawing/2014/main" id="{B9F8EAF6-8F42-44DB-8631-EDB753FA54DA}"/>
              </a:ext>
            </a:extLst>
          </p:cNvPr>
          <p:cNvPicPr>
            <a:picLocks noChangeAspect="1"/>
          </p:cNvPicPr>
          <p:nvPr/>
        </p:nvPicPr>
        <p:blipFill>
          <a:blip r:embed="rId2"/>
          <a:stretch>
            <a:fillRect/>
          </a:stretch>
        </p:blipFill>
        <p:spPr>
          <a:xfrm>
            <a:off x="1832113" y="1480840"/>
            <a:ext cx="9316241" cy="4534075"/>
          </a:xfrm>
          <a:prstGeom prst="rect">
            <a:avLst/>
          </a:prstGeom>
          <a:ln>
            <a:solidFill>
              <a:schemeClr val="tx1"/>
            </a:solidFill>
          </a:ln>
        </p:spPr>
      </p:pic>
      <p:sp>
        <p:nvSpPr>
          <p:cNvPr id="8" name="Oval 7">
            <a:extLst>
              <a:ext uri="{FF2B5EF4-FFF2-40B4-BE49-F238E27FC236}">
                <a16:creationId xmlns:a16="http://schemas.microsoft.com/office/drawing/2014/main" id="{1CC0F4E6-2E58-4717-B092-BEA24658211E}"/>
              </a:ext>
            </a:extLst>
          </p:cNvPr>
          <p:cNvSpPr/>
          <p:nvPr/>
        </p:nvSpPr>
        <p:spPr>
          <a:xfrm>
            <a:off x="1746738" y="3886200"/>
            <a:ext cx="2368062" cy="60960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266866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AF39D-F6B7-4EB7-86A6-18194CFE1AF2}" type="slidenum">
              <a:rPr lang="en-US" smtClean="0"/>
              <a:t>7</a:t>
            </a:fld>
            <a:endParaRPr lang="en-US" dirty="0"/>
          </a:p>
        </p:txBody>
      </p:sp>
      <p:sp>
        <p:nvSpPr>
          <p:cNvPr id="5" name="TextBox 4"/>
          <p:cNvSpPr txBox="1"/>
          <p:nvPr/>
        </p:nvSpPr>
        <p:spPr>
          <a:xfrm>
            <a:off x="445363" y="227570"/>
            <a:ext cx="3462807" cy="584775"/>
          </a:xfrm>
          <a:prstGeom prst="rect">
            <a:avLst/>
          </a:prstGeom>
          <a:noFill/>
        </p:spPr>
        <p:txBody>
          <a:bodyPr wrap="none" rtlCol="0">
            <a:spAutoFit/>
          </a:bodyPr>
          <a:lstStyle/>
          <a:p>
            <a:r>
              <a:rPr lang="en-US" sz="3200" b="1" dirty="0">
                <a:solidFill>
                  <a:srgbClr val="FF0000"/>
                </a:solidFill>
              </a:rPr>
              <a:t>Ordinary Dividends</a:t>
            </a:r>
          </a:p>
        </p:txBody>
      </p:sp>
      <p:sp>
        <p:nvSpPr>
          <p:cNvPr id="3" name="Footer Placeholder 2"/>
          <p:cNvSpPr>
            <a:spLocks noGrp="1"/>
          </p:cNvSpPr>
          <p:nvPr>
            <p:ph type="ftr" sz="quarter" idx="11"/>
          </p:nvPr>
        </p:nvSpPr>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74C53311-0B90-4C1B-8F9A-381E82E9D8AB}"/>
              </a:ext>
            </a:extLst>
          </p:cNvPr>
          <p:cNvSpPr>
            <a:spLocks noGrp="1"/>
          </p:cNvSpPr>
          <p:nvPr>
            <p:ph type="dt" sz="half" idx="10"/>
          </p:nvPr>
        </p:nvSpPr>
        <p:spPr/>
        <p:txBody>
          <a:bodyPr/>
          <a:lstStyle/>
          <a:p>
            <a:r>
              <a:rPr lang="en-US"/>
              <a:t>12-15-2020 v1.1</a:t>
            </a:r>
            <a:endParaRPr lang="en-US" dirty="0"/>
          </a:p>
        </p:txBody>
      </p:sp>
      <p:pic>
        <p:nvPicPr>
          <p:cNvPr id="8" name="Picture 7">
            <a:extLst>
              <a:ext uri="{FF2B5EF4-FFF2-40B4-BE49-F238E27FC236}">
                <a16:creationId xmlns:a16="http://schemas.microsoft.com/office/drawing/2014/main" id="{B47939B3-4CF8-487D-8689-BF68C6649B04}"/>
              </a:ext>
            </a:extLst>
          </p:cNvPr>
          <p:cNvPicPr>
            <a:picLocks noChangeAspect="1"/>
          </p:cNvPicPr>
          <p:nvPr/>
        </p:nvPicPr>
        <p:blipFill>
          <a:blip r:embed="rId3"/>
          <a:stretch>
            <a:fillRect/>
          </a:stretch>
        </p:blipFill>
        <p:spPr>
          <a:xfrm>
            <a:off x="3589336" y="1014028"/>
            <a:ext cx="7612063" cy="5205474"/>
          </a:xfrm>
          <a:prstGeom prst="rect">
            <a:avLst/>
          </a:prstGeom>
        </p:spPr>
      </p:pic>
      <p:sp>
        <p:nvSpPr>
          <p:cNvPr id="11" name="Oval 10">
            <a:extLst>
              <a:ext uri="{FF2B5EF4-FFF2-40B4-BE49-F238E27FC236}">
                <a16:creationId xmlns:a16="http://schemas.microsoft.com/office/drawing/2014/main" id="{A164FFF2-1CA4-4ED9-9BB9-4ECAF9FDD1C9}"/>
              </a:ext>
            </a:extLst>
          </p:cNvPr>
          <p:cNvSpPr/>
          <p:nvPr/>
        </p:nvSpPr>
        <p:spPr>
          <a:xfrm>
            <a:off x="7010400" y="1447800"/>
            <a:ext cx="1219200" cy="53340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id="{D33AF92F-79CC-48F5-B08F-896404EEB52B}"/>
              </a:ext>
            </a:extLst>
          </p:cNvPr>
          <p:cNvSpPr txBox="1"/>
          <p:nvPr/>
        </p:nvSpPr>
        <p:spPr>
          <a:xfrm>
            <a:off x="457200" y="1524000"/>
            <a:ext cx="2704523" cy="769441"/>
          </a:xfrm>
          <a:prstGeom prst="rect">
            <a:avLst/>
          </a:prstGeom>
          <a:noFill/>
          <a:ln w="28575">
            <a:solidFill>
              <a:srgbClr val="FF0000"/>
            </a:solidFill>
          </a:ln>
        </p:spPr>
        <p:txBody>
          <a:bodyPr wrap="none" rtlCol="0">
            <a:spAutoFit/>
          </a:bodyPr>
          <a:lstStyle/>
          <a:p>
            <a:r>
              <a:rPr lang="en-US" sz="2200" b="1" dirty="0">
                <a:solidFill>
                  <a:srgbClr val="FF0000"/>
                </a:solidFill>
              </a:rPr>
              <a:t>Fill in your worksheet</a:t>
            </a:r>
          </a:p>
          <a:p>
            <a:r>
              <a:rPr lang="en-US" sz="2200" b="1" dirty="0">
                <a:solidFill>
                  <a:srgbClr val="FF0000"/>
                </a:solidFill>
              </a:rPr>
              <a:t>as we do each entry</a:t>
            </a:r>
          </a:p>
        </p:txBody>
      </p:sp>
    </p:spTree>
    <p:extLst>
      <p:ext uri="{BB962C8B-B14F-4D97-AF65-F5344CB8AC3E}">
        <p14:creationId xmlns:p14="http://schemas.microsoft.com/office/powerpoint/2010/main" val="369621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09603" y="6265305"/>
            <a:ext cx="936487" cy="365125"/>
          </a:xfrm>
        </p:spPr>
        <p:txBody>
          <a:bodyPr/>
          <a:lstStyle/>
          <a:p>
            <a:fld id="{0D5AF39D-F6B7-4EB7-86A6-18194CFE1AF2}" type="slidenum">
              <a:rPr lang="en-US" smtClean="0"/>
              <a:t>8</a:t>
            </a:fld>
            <a:endParaRPr lang="en-US" dirty="0"/>
          </a:p>
        </p:txBody>
      </p:sp>
      <p:sp>
        <p:nvSpPr>
          <p:cNvPr id="4" name="Content Placeholder 3"/>
          <p:cNvSpPr>
            <a:spLocks noGrp="1"/>
          </p:cNvSpPr>
          <p:nvPr>
            <p:ph sz="quarter" idx="12"/>
          </p:nvPr>
        </p:nvSpPr>
        <p:spPr>
          <a:xfrm>
            <a:off x="942976" y="1340688"/>
            <a:ext cx="10515597" cy="1219200"/>
          </a:xfrm>
        </p:spPr>
        <p:txBody>
          <a:bodyPr>
            <a:noAutofit/>
          </a:bodyPr>
          <a:lstStyle/>
          <a:p>
            <a:r>
              <a:rPr lang="en-US" sz="2800" dirty="0"/>
              <a:t>What is the Mason’s AGI? Tax Liability? Federal Refund? NJ Refund?</a:t>
            </a:r>
          </a:p>
          <a:p>
            <a:r>
              <a:rPr lang="en-US" sz="2800" dirty="0"/>
              <a:t>Compare your table:</a:t>
            </a:r>
          </a:p>
        </p:txBody>
      </p:sp>
      <p:sp>
        <p:nvSpPr>
          <p:cNvPr id="2" name="Title 1"/>
          <p:cNvSpPr>
            <a:spLocks noGrp="1"/>
          </p:cNvSpPr>
          <p:nvPr>
            <p:ph type="title"/>
          </p:nvPr>
        </p:nvSpPr>
        <p:spPr/>
        <p:txBody>
          <a:bodyPr>
            <a:normAutofit fontScale="90000"/>
          </a:bodyPr>
          <a:lstStyle/>
          <a:p>
            <a:r>
              <a:rPr lang="en-US" dirty="0"/>
              <a:t>Use This Table to Track Results –</a:t>
            </a:r>
            <a:br>
              <a:rPr lang="en-US" dirty="0"/>
            </a:br>
            <a:r>
              <a:rPr lang="en-US" dirty="0"/>
              <a:t>Ordinary Dividends</a:t>
            </a:r>
          </a:p>
        </p:txBody>
      </p:sp>
      <p:sp>
        <p:nvSpPr>
          <p:cNvPr id="14" name="Footer Placeholder 13"/>
          <p:cNvSpPr>
            <a:spLocks noGrp="1"/>
          </p:cNvSpPr>
          <p:nvPr>
            <p:ph type="ftr" sz="quarter" idx="3"/>
          </p:nvPr>
        </p:nvSpPr>
        <p:spPr>
          <a:xfrm>
            <a:off x="3476488" y="6265305"/>
            <a:ext cx="3860800" cy="365125"/>
          </a:xfrm>
        </p:spPr>
        <p:txBody>
          <a:bodyPr/>
          <a:lstStyle/>
          <a:p>
            <a:r>
              <a:rPr lang="en-US"/>
              <a:t>NJ Investment Income Exercises</a:t>
            </a:r>
            <a:endParaRPr lang="en-US" dirty="0"/>
          </a:p>
        </p:txBody>
      </p:sp>
      <p:sp>
        <p:nvSpPr>
          <p:cNvPr id="6" name="Date Placeholder 5">
            <a:extLst>
              <a:ext uri="{FF2B5EF4-FFF2-40B4-BE49-F238E27FC236}">
                <a16:creationId xmlns:a16="http://schemas.microsoft.com/office/drawing/2014/main" id="{E932CF65-1674-44A6-8567-712641CBFCDD}"/>
              </a:ext>
            </a:extLst>
          </p:cNvPr>
          <p:cNvSpPr>
            <a:spLocks noGrp="1"/>
          </p:cNvSpPr>
          <p:nvPr>
            <p:ph type="dt" sz="half" idx="2"/>
          </p:nvPr>
        </p:nvSpPr>
        <p:spPr/>
        <p:txBody>
          <a:bodyPr/>
          <a:lstStyle/>
          <a:p>
            <a:r>
              <a:rPr lang="en-US"/>
              <a:t>12-15-2020 v1.1</a:t>
            </a:r>
            <a:endParaRPr lang="en-US" dirty="0"/>
          </a:p>
        </p:txBody>
      </p:sp>
      <p:cxnSp>
        <p:nvCxnSpPr>
          <p:cNvPr id="12" name="Straight Arrow Connector 11">
            <a:extLst>
              <a:ext uri="{FF2B5EF4-FFF2-40B4-BE49-F238E27FC236}">
                <a16:creationId xmlns:a16="http://schemas.microsoft.com/office/drawing/2014/main" id="{4EE6BFCA-6FD9-4BE9-9558-06E9C8ECD718}"/>
              </a:ext>
            </a:extLst>
          </p:cNvPr>
          <p:cNvCxnSpPr>
            <a:cxnSpLocks/>
          </p:cNvCxnSpPr>
          <p:nvPr/>
        </p:nvCxnSpPr>
        <p:spPr>
          <a:xfrm>
            <a:off x="304800" y="4953000"/>
            <a:ext cx="762003"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0E55766-D956-4B81-A354-7F2975CE1DA1}"/>
              </a:ext>
            </a:extLst>
          </p:cNvPr>
          <p:cNvPicPr>
            <a:picLocks noChangeAspect="1"/>
          </p:cNvPicPr>
          <p:nvPr/>
        </p:nvPicPr>
        <p:blipFill rotWithShape="1">
          <a:blip r:embed="rId3"/>
          <a:srcRect t="1" b="2027"/>
          <a:stretch/>
        </p:blipFill>
        <p:spPr>
          <a:xfrm>
            <a:off x="1066803" y="2741442"/>
            <a:ext cx="10526061" cy="2605258"/>
          </a:xfrm>
          <a:prstGeom prst="rect">
            <a:avLst/>
          </a:prstGeom>
          <a:ln>
            <a:solidFill>
              <a:schemeClr val="tx1"/>
            </a:solidFill>
          </a:ln>
        </p:spPr>
      </p:pic>
    </p:spTree>
    <p:extLst>
      <p:ext uri="{BB962C8B-B14F-4D97-AF65-F5344CB8AC3E}">
        <p14:creationId xmlns:p14="http://schemas.microsoft.com/office/powerpoint/2010/main" val="76070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590DEA-8611-451B-B5CA-F35141F09A70}"/>
              </a:ext>
            </a:extLst>
          </p:cNvPr>
          <p:cNvPicPr>
            <a:picLocks noChangeAspect="1"/>
          </p:cNvPicPr>
          <p:nvPr/>
        </p:nvPicPr>
        <p:blipFill>
          <a:blip r:embed="rId3"/>
          <a:stretch>
            <a:fillRect/>
          </a:stretch>
        </p:blipFill>
        <p:spPr>
          <a:xfrm>
            <a:off x="2259162" y="737175"/>
            <a:ext cx="7064075" cy="4820848"/>
          </a:xfrm>
          <a:prstGeom prst="rect">
            <a:avLst/>
          </a:prstGeom>
        </p:spPr>
      </p:pic>
      <p:sp>
        <p:nvSpPr>
          <p:cNvPr id="2" name="Slide Number Placeholder 1"/>
          <p:cNvSpPr>
            <a:spLocks noGrp="1"/>
          </p:cNvSpPr>
          <p:nvPr>
            <p:ph type="sldNum" sz="quarter" idx="12"/>
          </p:nvPr>
        </p:nvSpPr>
        <p:spPr/>
        <p:txBody>
          <a:bodyPr/>
          <a:lstStyle/>
          <a:p>
            <a:fld id="{0D5AF39D-F6B7-4EB7-86A6-18194CFE1AF2}" type="slidenum">
              <a:rPr lang="en-US" smtClean="0"/>
              <a:t>9</a:t>
            </a:fld>
            <a:endParaRPr lang="en-US" dirty="0"/>
          </a:p>
        </p:txBody>
      </p:sp>
      <p:sp>
        <p:nvSpPr>
          <p:cNvPr id="6" name="TextBox 5"/>
          <p:cNvSpPr txBox="1"/>
          <p:nvPr/>
        </p:nvSpPr>
        <p:spPr>
          <a:xfrm>
            <a:off x="725849" y="152400"/>
            <a:ext cx="4710136" cy="584775"/>
          </a:xfrm>
          <a:prstGeom prst="rect">
            <a:avLst/>
          </a:prstGeom>
          <a:noFill/>
        </p:spPr>
        <p:txBody>
          <a:bodyPr wrap="none" rtlCol="0">
            <a:spAutoFit/>
          </a:bodyPr>
          <a:lstStyle/>
          <a:p>
            <a:r>
              <a:rPr lang="en-US" sz="3200" b="1" dirty="0">
                <a:solidFill>
                  <a:srgbClr val="FF0000"/>
                </a:solidFill>
              </a:rPr>
              <a:t>All Dividends are Qualified</a:t>
            </a:r>
          </a:p>
        </p:txBody>
      </p:sp>
      <p:sp>
        <p:nvSpPr>
          <p:cNvPr id="5" name="Oval 4">
            <a:extLst>
              <a:ext uri="{FF2B5EF4-FFF2-40B4-BE49-F238E27FC236}">
                <a16:creationId xmlns:a16="http://schemas.microsoft.com/office/drawing/2014/main" id="{E877BAAC-5299-49BA-9C0D-514746A47006}"/>
              </a:ext>
            </a:extLst>
          </p:cNvPr>
          <p:cNvSpPr/>
          <p:nvPr/>
        </p:nvSpPr>
        <p:spPr>
          <a:xfrm>
            <a:off x="5486400" y="1600200"/>
            <a:ext cx="1219200" cy="53340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p>
            <a:r>
              <a:rPr lang="en-US"/>
              <a:t>NJ Investment Income Exercises</a:t>
            </a:r>
            <a:endParaRPr lang="en-US" dirty="0"/>
          </a:p>
        </p:txBody>
      </p:sp>
      <p:sp>
        <p:nvSpPr>
          <p:cNvPr id="7" name="Date Placeholder 6">
            <a:extLst>
              <a:ext uri="{FF2B5EF4-FFF2-40B4-BE49-F238E27FC236}">
                <a16:creationId xmlns:a16="http://schemas.microsoft.com/office/drawing/2014/main" id="{C13899F0-AB68-40D1-B7B4-1C66DE69EA42}"/>
              </a:ext>
            </a:extLst>
          </p:cNvPr>
          <p:cNvSpPr>
            <a:spLocks noGrp="1"/>
          </p:cNvSpPr>
          <p:nvPr>
            <p:ph type="dt" sz="half" idx="10"/>
          </p:nvPr>
        </p:nvSpPr>
        <p:spPr/>
        <p:txBody>
          <a:bodyPr/>
          <a:lstStyle/>
          <a:p>
            <a:r>
              <a:rPr lang="en-US"/>
              <a:t>12-15-2020 v1.1</a:t>
            </a:r>
            <a:endParaRPr lang="en-US" dirty="0"/>
          </a:p>
        </p:txBody>
      </p:sp>
      <p:sp>
        <p:nvSpPr>
          <p:cNvPr id="11" name="TextBox 10">
            <a:extLst>
              <a:ext uri="{FF2B5EF4-FFF2-40B4-BE49-F238E27FC236}">
                <a16:creationId xmlns:a16="http://schemas.microsoft.com/office/drawing/2014/main" id="{C80B5673-9FAD-44F6-A867-134A6E86DF60}"/>
              </a:ext>
            </a:extLst>
          </p:cNvPr>
          <p:cNvSpPr txBox="1"/>
          <p:nvPr/>
        </p:nvSpPr>
        <p:spPr>
          <a:xfrm>
            <a:off x="2743939" y="5601820"/>
            <a:ext cx="6094520" cy="646331"/>
          </a:xfrm>
          <a:prstGeom prst="rect">
            <a:avLst/>
          </a:prstGeom>
          <a:noFill/>
          <a:ln w="28575">
            <a:solidFill>
              <a:srgbClr val="FF0000"/>
            </a:solidFill>
          </a:ln>
        </p:spPr>
        <p:txBody>
          <a:bodyPr wrap="square">
            <a:spAutoFit/>
          </a:bodyPr>
          <a:lstStyle/>
          <a:p>
            <a:r>
              <a:rPr lang="en-US" sz="1800" b="1" dirty="0">
                <a:solidFill>
                  <a:srgbClr val="FF0000"/>
                </a:solidFill>
              </a:rPr>
              <a:t>Why did Federal tax liability go down and refund go up?</a:t>
            </a:r>
          </a:p>
          <a:p>
            <a:r>
              <a:rPr lang="en-US" sz="1800" b="1" dirty="0">
                <a:solidFill>
                  <a:srgbClr val="FF0000"/>
                </a:solidFill>
              </a:rPr>
              <a:t>Why didn’t NJ refund change?</a:t>
            </a:r>
          </a:p>
        </p:txBody>
      </p:sp>
    </p:spTree>
    <p:extLst>
      <p:ext uri="{BB962C8B-B14F-4D97-AF65-F5344CB8AC3E}">
        <p14:creationId xmlns:p14="http://schemas.microsoft.com/office/powerpoint/2010/main" val="1759411165"/>
      </p:ext>
    </p:extLst>
  </p:cSld>
  <p:clrMapOvr>
    <a:masterClrMapping/>
  </p:clrMapOvr>
</p:sld>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lumMod val="75000"/>
            </a:schemeClr>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3.potx" id="{09A11800-1FAA-4462-9884-8560C81008AD}" vid="{C6F55885-FEB7-4C60-8FC5-DEB160FF1D6B}"/>
    </a:ext>
  </a:extLst>
</a:theme>
</file>

<file path=ppt/theme/theme2.xml><?xml version="1.0" encoding="utf-8"?>
<a:theme xmlns:a="http://schemas.openxmlformats.org/drawingml/2006/main" name="1_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AARPF PPTX Template Widescreen</Template>
  <TotalTime>0</TotalTime>
  <Words>4864</Words>
  <Application>Microsoft Office PowerPoint</Application>
  <PresentationFormat>Widescreen</PresentationFormat>
  <Paragraphs>828</Paragraphs>
  <Slides>61</Slides>
  <Notes>51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Calibri</vt:lpstr>
      <vt:lpstr>Verdana</vt:lpstr>
      <vt:lpstr>Wingdings</vt:lpstr>
      <vt:lpstr>AARPF PPTX Template Wide</vt:lpstr>
      <vt:lpstr>1_AARPF PPTX Template Wide</vt:lpstr>
      <vt:lpstr>Exploring Investment Income</vt:lpstr>
      <vt:lpstr>Exploring Investment Income</vt:lpstr>
      <vt:lpstr>PowerPoint Presentation</vt:lpstr>
      <vt:lpstr>PowerPoint Presentation</vt:lpstr>
      <vt:lpstr>Use This Table to Track Results </vt:lpstr>
      <vt:lpstr>PowerPoint Presentation</vt:lpstr>
      <vt:lpstr>PowerPoint Presentation</vt:lpstr>
      <vt:lpstr>Use This Table to Track Results – Ordinary Dividends</vt:lpstr>
      <vt:lpstr>PowerPoint Presentation</vt:lpstr>
      <vt:lpstr>Qualified Dividends</vt:lpstr>
      <vt:lpstr>PowerPoint Presentation</vt:lpstr>
      <vt:lpstr>Taxable Interest</vt:lpstr>
      <vt:lpstr>Interest on US Savings Bond</vt:lpstr>
      <vt:lpstr>Interest on US Savings Bond</vt:lpstr>
      <vt:lpstr>Capital Gain vs. Interest</vt:lpstr>
      <vt:lpstr>PowerPoint Presentation</vt:lpstr>
      <vt:lpstr>Capital Gain vs. Interest</vt:lpstr>
      <vt:lpstr>Capital Gain vs. Interest</vt:lpstr>
      <vt:lpstr>PowerPoint Presentation</vt:lpstr>
      <vt:lpstr>Short-Term Capital Gains</vt:lpstr>
      <vt:lpstr>Long-Term vs. Short-Term Capital Gains</vt:lpstr>
      <vt:lpstr>Long-Term Capital Gains</vt:lpstr>
      <vt:lpstr>Let’s look at another 1099-B</vt:lpstr>
      <vt:lpstr>Inherited Stock</vt:lpstr>
      <vt:lpstr>Inherited Stock</vt:lpstr>
      <vt:lpstr>Inherited Stock – Long-Term Capital Gain</vt:lpstr>
      <vt:lpstr>Tax-Exempt Interest on NJ Turnpike bond</vt:lpstr>
      <vt:lpstr>Tax-Exempt Interest</vt:lpstr>
      <vt:lpstr>Tax-Exempt Interest on Newark Utility Authority  Bond</vt:lpstr>
      <vt:lpstr>Tax-Exempt Interest on CA bond</vt:lpstr>
      <vt:lpstr>Tax-Exempt Interest on Bond from State Other than NJ</vt:lpstr>
      <vt:lpstr> Capital Gains Tax Rates</vt:lpstr>
      <vt:lpstr>2019 Capital Gains Tax Rates</vt:lpstr>
      <vt:lpstr>2019 Ordinary Income Tax Rates</vt:lpstr>
      <vt:lpstr>Consolidated Brokerage Statement</vt:lpstr>
      <vt:lpstr>PowerPoint Presentation</vt:lpstr>
      <vt:lpstr>Additional Info on the Consolidated Brokerage Statement</vt:lpstr>
      <vt:lpstr>Exempt Interest Dividends from Mutual Funds</vt:lpstr>
      <vt:lpstr>PowerPoint Presentation</vt:lpstr>
      <vt:lpstr>Exempt Interest Dividends on Consolidated Brokerage Statement – NJ Taxability</vt:lpstr>
      <vt:lpstr>Exempt Interest on Consolidated Brokerage Statement – NJ Taxability</vt:lpstr>
      <vt:lpstr>Tax-Exempt Interest on Consolidated Brokerage Statement – NJ Taxability</vt:lpstr>
      <vt:lpstr>NJ Taxable State Dividend </vt:lpstr>
      <vt:lpstr>Consolidating Capital Gains Transactions on Capital Gains/Loss Screen</vt:lpstr>
      <vt:lpstr>Consolidating Capital Gains Transactions on Capital Gains/Loss Screen</vt:lpstr>
      <vt:lpstr>Wash Sales</vt:lpstr>
      <vt:lpstr>Consolidating 1099-B Transactions - One with a Wash Sales Adjustment</vt:lpstr>
      <vt:lpstr>Consolidating 1099-B Transactions – One with a Wash Sales Adjustment</vt:lpstr>
      <vt:lpstr>Consolidated Transactions – One with Wash Sale</vt:lpstr>
      <vt:lpstr>Seller Financed Interest Income</vt:lpstr>
      <vt:lpstr>TSO Interest Sub-Menu</vt:lpstr>
      <vt:lpstr>TSO – Seller Financed Interest Income</vt:lpstr>
      <vt:lpstr>Sale of a Home </vt:lpstr>
      <vt:lpstr>Sale of a Home What is Considered a “Main” Home?</vt:lpstr>
      <vt:lpstr>Home Sale Terms</vt:lpstr>
      <vt:lpstr>1099-S Proceeds From Real Estate Transaction</vt:lpstr>
      <vt:lpstr>Calculating Home Sale Gain or Loss</vt:lpstr>
      <vt:lpstr>House Sale Gain Exclusion Ownership &amp; Use Tests</vt:lpstr>
      <vt:lpstr>Calculate House Sale Gain Exclusion</vt:lpstr>
      <vt:lpstr>When 1099-S is Issued</vt:lpstr>
      <vt:lpstr>Sale of Main Home Worksheet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2016-10-25T17:49:53Z</dcterms:created>
  <dcterms:modified xsi:type="dcterms:W3CDTF">2020-12-15T12:06:07Z</dcterms:modified>
</cp:coreProperties>
</file>